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428" r:id="rId2"/>
    <p:sldId id="257" r:id="rId3"/>
    <p:sldId id="433" r:id="rId4"/>
    <p:sldId id="258" r:id="rId5"/>
    <p:sldId id="429" r:id="rId6"/>
    <p:sldId id="430" r:id="rId7"/>
    <p:sldId id="431" r:id="rId8"/>
    <p:sldId id="434" r:id="rId9"/>
    <p:sldId id="354" r:id="rId10"/>
    <p:sldId id="378" r:id="rId11"/>
    <p:sldId id="379" r:id="rId12"/>
    <p:sldId id="380" r:id="rId13"/>
    <p:sldId id="381" r:id="rId14"/>
    <p:sldId id="388" r:id="rId15"/>
    <p:sldId id="385" r:id="rId16"/>
    <p:sldId id="382" r:id="rId17"/>
    <p:sldId id="389" r:id="rId18"/>
    <p:sldId id="391" r:id="rId19"/>
    <p:sldId id="351" r:id="rId20"/>
    <p:sldId id="369" r:id="rId21"/>
    <p:sldId id="368" r:id="rId22"/>
    <p:sldId id="370" r:id="rId23"/>
    <p:sldId id="392" r:id="rId24"/>
    <p:sldId id="393" r:id="rId25"/>
    <p:sldId id="395" r:id="rId26"/>
    <p:sldId id="394" r:id="rId27"/>
    <p:sldId id="396" r:id="rId28"/>
    <p:sldId id="409" r:id="rId29"/>
    <p:sldId id="435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66CCFF"/>
    <a:srgbClr val="FF6666"/>
    <a:srgbClr val="FFFF66"/>
    <a:srgbClr val="FFCC66"/>
    <a:srgbClr val="FF008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333" autoAdjust="0"/>
    <p:restoredTop sz="99783" autoAdjust="0"/>
  </p:normalViewPr>
  <p:slideViewPr>
    <p:cSldViewPr snapToGrid="0" snapToObjects="1">
      <p:cViewPr varScale="1">
        <p:scale>
          <a:sx n="69" d="100"/>
          <a:sy n="69" d="100"/>
        </p:scale>
        <p:origin x="52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2C69A-CE29-5643-9D94-784A56055992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2488-E162-ED40-9A65-1C25C8D25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58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02-3703-9011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02-3703-9011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4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02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11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1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8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0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74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8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6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23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kleartextbook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1DC4D-CA48-394C-A92B-2592F920FFE9}" type="datetimeFigureOut">
              <a:rPr lang="en-US" smtClean="0"/>
              <a:t>10/31/2018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직사각형 24">
            <a:hlinkClick r:id="rId13"/>
          </p:cNvPr>
          <p:cNvSpPr/>
          <p:nvPr userDrawn="1"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1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54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of-750072_1280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6240" y="0"/>
            <a:ext cx="4937761" cy="68580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 cstate="print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-1" y="2055564"/>
            <a:ext cx="570846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t"/>
            <a:r>
              <a:rPr lang="en-US" altLang="ko-KR" sz="3300" b="1" dirty="0" smtClean="0">
                <a:latin typeface="Arial Black"/>
                <a:cs typeface="Arial Black"/>
              </a:rPr>
              <a:t>Lesson 7</a:t>
            </a:r>
            <a:endParaRPr lang="en-US" altLang="ko-KR" sz="3300" b="1" dirty="0">
              <a:latin typeface="Arial Black"/>
              <a:cs typeface="Arial Black"/>
            </a:endParaRPr>
          </a:p>
          <a:p>
            <a:pPr algn="ctr" fontAlgn="t"/>
            <a:r>
              <a:rPr lang="en-US" altLang="ko-KR" sz="3300" b="1" dirty="0" smtClean="0">
                <a:latin typeface="Arial Black"/>
                <a:cs typeface="Arial Black"/>
              </a:rPr>
              <a:t>The Weekend </a:t>
            </a:r>
            <a:r>
              <a:rPr lang="ko-KR" altLang="en-US" sz="3300" b="1" dirty="0" smtClean="0">
                <a:latin typeface="Arial Black"/>
                <a:cs typeface="Arial Black"/>
              </a:rPr>
              <a:t>주말</a:t>
            </a:r>
            <a:endParaRPr lang="en-US" altLang="ko-KR" sz="3300" b="1" dirty="0" smtClean="0">
              <a:latin typeface="Arial Black"/>
              <a:cs typeface="Arial Black"/>
            </a:endParaRPr>
          </a:p>
          <a:p>
            <a:pPr algn="ctr" fontAlgn="t"/>
            <a:endParaRPr lang="en-US" altLang="ko-KR" sz="3300" b="1" dirty="0">
              <a:latin typeface="Arial Black"/>
              <a:cs typeface="Arial Black"/>
            </a:endParaRPr>
          </a:p>
          <a:p>
            <a:pPr algn="ctr" fontAlgn="t"/>
            <a:r>
              <a:rPr lang="en-US" altLang="ko-KR" sz="2200" b="1" dirty="0" smtClean="0">
                <a:latin typeface="Arial Black"/>
                <a:cs typeface="Arial Black"/>
              </a:rPr>
              <a:t>Conversation 1</a:t>
            </a:r>
          </a:p>
          <a:p>
            <a:pPr algn="ctr" fontAlgn="t"/>
            <a:endParaRPr lang="en-US" altLang="ko-KR" sz="3300" b="1" dirty="0" smtClean="0">
              <a:latin typeface="Arial Black"/>
              <a:cs typeface="Arial Black"/>
            </a:endParaRPr>
          </a:p>
          <a:p>
            <a:pPr algn="ctr" fontAlgn="t"/>
            <a:r>
              <a:rPr lang="en-US" altLang="ko-KR" b="1" dirty="0" smtClean="0">
                <a:latin typeface="Arial Black"/>
                <a:cs typeface="Arial Black"/>
              </a:rPr>
              <a:t>Korean Language Skills  </a:t>
            </a:r>
          </a:p>
          <a:p>
            <a:pPr algn="ctr" fontAlgn="t"/>
            <a:endParaRPr lang="en-US" altLang="ko-KR" b="1" dirty="0">
              <a:latin typeface="Arial Black"/>
              <a:cs typeface="Arial Black"/>
            </a:endParaRPr>
          </a:p>
          <a:p>
            <a:pPr algn="ctr" fontAlgn="t"/>
            <a:r>
              <a:rPr lang="ko-KR" altLang="en-US" b="1" dirty="0">
                <a:latin typeface="Arial Black"/>
                <a:cs typeface="Arial Black"/>
              </a:rPr>
              <a:t>이원희 선생님 </a:t>
            </a:r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Wonhee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 Lee</a:t>
            </a:r>
          </a:p>
        </p:txBody>
      </p:sp>
    </p:spTree>
    <p:extLst>
      <p:ext uri="{BB962C8B-B14F-4D97-AF65-F5344CB8AC3E}">
        <p14:creationId xmlns:p14="http://schemas.microsoft.com/office/powerpoint/2010/main" val="344375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534575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194683"/>
              </p:ext>
            </p:extLst>
          </p:nvPr>
        </p:nvGraphicFramePr>
        <p:xfrm>
          <a:off x="1000501" y="2453358"/>
          <a:ext cx="7112001" cy="393016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370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36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  <a:cs typeface="+mn-cs"/>
                        </a:rPr>
                        <a:t>Last</a:t>
                      </a:r>
                      <a:endParaRPr lang="en-US" sz="28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  <a:cs typeface="+mn-cs"/>
                        </a:rPr>
                        <a:t>This</a:t>
                      </a:r>
                      <a:endParaRPr lang="en-US" sz="28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  <a:cs typeface="+mn-cs"/>
                        </a:rPr>
                        <a:t>Next</a:t>
                      </a:r>
                      <a:endParaRPr lang="en-US" sz="28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36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latin typeface="나눔고딕"/>
                          <a:ea typeface="나눔고딕"/>
                          <a:cs typeface="나눔고딕"/>
                        </a:rPr>
                        <a:t>지난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latin typeface="나눔고딕"/>
                          <a:ea typeface="나눔고딕"/>
                          <a:cs typeface="나눔고딕"/>
                        </a:rPr>
                        <a:t>이번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latin typeface="나눔고딕"/>
                          <a:ea typeface="나눔고딕"/>
                          <a:cs typeface="나눔고딕"/>
                        </a:rPr>
                        <a:t>다음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066"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367"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377072" y="1570993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66669" y="1609532"/>
            <a:ext cx="6447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expressions: days, weeks, months, and years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391069" y="3643490"/>
            <a:ext cx="1589648" cy="2095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지난 월요일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지난 토요일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지난 주말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지난 주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지난 달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67240" y="3647887"/>
            <a:ext cx="1589648" cy="2095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이번 월요일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이번 토요일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이번 주말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이번 주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이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번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달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45869" y="3647887"/>
            <a:ext cx="1589648" cy="2095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다음 월요일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다음 토요일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다음 주말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다음 주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다음 달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1069" y="5869501"/>
            <a:ext cx="17641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rgbClr val="008000"/>
                </a:solidFill>
                <a:ea typeface="나눔고딕"/>
                <a:cs typeface="나눔고딕"/>
              </a:rPr>
              <a:t>작년</a:t>
            </a:r>
            <a:r>
              <a:rPr lang="ko-KR" altLang="en-US" sz="2200" dirty="0" smtClean="0"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ea typeface="나눔고딕"/>
                <a:cs typeface="나눔고딕"/>
              </a:rPr>
              <a:t>last year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04528" y="5869501"/>
            <a:ext cx="1787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rgbClr val="008000"/>
                </a:solidFill>
                <a:ea typeface="나눔고딕"/>
                <a:cs typeface="나눔고딕"/>
              </a:rPr>
              <a:t>올해</a:t>
            </a:r>
            <a:r>
              <a:rPr lang="ko-KR" altLang="en-US" sz="2200" dirty="0" smtClean="0"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ea typeface="나눔고딕"/>
                <a:cs typeface="나눔고딕"/>
              </a:rPr>
              <a:t>this year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70610" y="5869501"/>
            <a:ext cx="1943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rgbClr val="008000"/>
                </a:solidFill>
                <a:ea typeface="나눔고딕"/>
                <a:cs typeface="나눔고딕"/>
              </a:rPr>
              <a:t>내년</a:t>
            </a:r>
            <a:r>
              <a:rPr lang="ko-KR" altLang="en-US" sz="2200" dirty="0" smtClean="0">
                <a:ea typeface="나눔고딕"/>
                <a:cs typeface="나눔고딕"/>
              </a:rPr>
              <a:t> </a:t>
            </a:r>
            <a:r>
              <a:rPr lang="ko-KR" altLang="ko-KR" sz="2200" dirty="0"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ea typeface="나눔고딕"/>
                <a:cs typeface="나눔고딕"/>
              </a:rPr>
              <a:t>next year</a:t>
            </a:r>
            <a:endParaRPr lang="en-US" sz="2200" dirty="0"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75178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7675994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7072" y="1570992"/>
            <a:ext cx="8434509" cy="199203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3394" y="1610077"/>
            <a:ext cx="8358187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 eaLnBrk="1" hangingPunct="1"/>
            <a:r>
              <a:rPr lang="en-US" altLang="ko-KR" sz="32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~(</a:t>
            </a:r>
            <a:r>
              <a:rPr lang="ko-KR" altLang="en-US" sz="32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으</a:t>
            </a:r>
            <a:r>
              <a:rPr lang="en-US" altLang="ko-KR" sz="32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)</a:t>
            </a:r>
            <a:r>
              <a:rPr lang="ko-KR" altLang="en-US" sz="32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ㄹ 거예요</a:t>
            </a:r>
            <a:r>
              <a:rPr lang="en-US" altLang="ko-KR" sz="3200" dirty="0">
                <a:latin typeface="+mn-lt"/>
                <a:ea typeface="나눔고딕"/>
                <a:cs typeface="나눔고딕"/>
              </a:rPr>
              <a:t>: </a:t>
            </a:r>
            <a:r>
              <a:rPr lang="en-US" altLang="ko-KR" sz="3200" dirty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expression of </a:t>
            </a:r>
            <a:r>
              <a:rPr lang="en-US" altLang="ko-KR" sz="3200" dirty="0" smtClean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probability</a:t>
            </a:r>
            <a:endParaRPr lang="en-US" altLang="ko-KR" sz="3200" dirty="0">
              <a:latin typeface="+mn-lt"/>
              <a:ea typeface="나눔고딕"/>
              <a:cs typeface="나눔고딕"/>
            </a:endParaRPr>
          </a:p>
          <a:p>
            <a:pPr eaLnBrk="1" hangingPunct="1"/>
            <a:r>
              <a:rPr lang="en-US" altLang="ko-KR" sz="3200" dirty="0">
                <a:latin typeface="+mn-lt"/>
                <a:ea typeface="나눔고딕"/>
                <a:cs typeface="나눔고딕"/>
              </a:rPr>
              <a:t>    </a:t>
            </a:r>
            <a:r>
              <a:rPr lang="en-US" altLang="ko-KR" sz="2400" dirty="0">
                <a:latin typeface="+mn-lt"/>
                <a:ea typeface="나눔고딕"/>
                <a:cs typeface="나눔고딕"/>
              </a:rPr>
              <a:t>It marks a situation the speaker thinks is likely happen and often speaker’s or the listener’s </a:t>
            </a:r>
            <a:r>
              <a:rPr lang="en-US" altLang="ko-KR" sz="2400" dirty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intention or plan</a:t>
            </a:r>
            <a:r>
              <a:rPr lang="en-US" altLang="ko-KR" sz="2400" dirty="0">
                <a:latin typeface="+mn-lt"/>
                <a:ea typeface="나눔고딕"/>
                <a:cs typeface="나눔고딕"/>
              </a:rPr>
              <a:t>. However, the scheduled </a:t>
            </a:r>
            <a:r>
              <a:rPr lang="en-US" altLang="ko-KR" sz="2400" dirty="0" smtClean="0">
                <a:latin typeface="+mn-lt"/>
                <a:ea typeface="나눔고딕"/>
                <a:cs typeface="나눔고딕"/>
              </a:rPr>
              <a:t>event (definite plan) </a:t>
            </a:r>
            <a:r>
              <a:rPr lang="en-US" altLang="ko-KR" sz="2400" dirty="0">
                <a:latin typeface="+mn-lt"/>
                <a:ea typeface="나눔고딕"/>
                <a:cs typeface="나눔고딕"/>
              </a:rPr>
              <a:t>is often expressed in the present tense.  </a:t>
            </a:r>
            <a:r>
              <a:rPr lang="en-US" altLang="zh-CN" sz="2400" dirty="0">
                <a:latin typeface="+mn-lt"/>
                <a:ea typeface="나눔고딕"/>
                <a:cs typeface="나눔고딕"/>
              </a:rPr>
              <a:t> </a:t>
            </a:r>
            <a:endParaRPr lang="zh-CN" altLang="en-US" sz="2400" dirty="0">
              <a:latin typeface="+mn-lt"/>
              <a:ea typeface="나눔고딕"/>
              <a:cs typeface="나눔고딕"/>
            </a:endParaRPr>
          </a:p>
        </p:txBody>
      </p:sp>
      <p:pic>
        <p:nvPicPr>
          <p:cNvPr id="7" name="Picture 6" descr="iyakihat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77" y="3892936"/>
            <a:ext cx="2556804" cy="255680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27817" y="4556475"/>
            <a:ext cx="5352535" cy="1361000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3577" y="4552759"/>
            <a:ext cx="52293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소피아: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	다음 주말에 뭐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할 거예요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?   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유미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영화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볼 거예요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3577" y="3942422"/>
            <a:ext cx="2280642" cy="461665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80FF"/>
                </a:solidFill>
                <a:ea typeface="나눔고딕"/>
                <a:cs typeface="나눔고딕"/>
              </a:rPr>
              <a:t>intention or plan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19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9397775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70161" y="2098646"/>
            <a:ext cx="5352535" cy="1327071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35104" y="2124206"/>
            <a:ext cx="50059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제니: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다음 월요일에 수업 있으세요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   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우진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아마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없을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거예요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5" name="Picture 4" descr="cenhwahata 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47" y="1614649"/>
            <a:ext cx="2520696" cy="2520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3577" y="1482786"/>
            <a:ext cx="1544012" cy="461665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80FF"/>
                </a:solidFill>
                <a:ea typeface="나눔고딕"/>
                <a:cs typeface="나눔고딕"/>
              </a:rPr>
              <a:t>probability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3298828" y="4692378"/>
            <a:ext cx="5352535" cy="1327071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04856" y="4692378"/>
            <a:ext cx="50059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피터: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다음 월요일에 수업 있으세요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   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아니요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없어요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휴일이에요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0068" y="6101222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ea typeface="나눔고딕"/>
                <a:cs typeface="나눔고딕"/>
              </a:rPr>
              <a:t>*휴일</a:t>
            </a:r>
            <a:r>
              <a:rPr lang="en-US" altLang="ko-KR" sz="2000" dirty="0" smtClean="0">
                <a:ea typeface="나눔고딕"/>
                <a:cs typeface="나눔고딕"/>
              </a:rPr>
              <a:t>:</a:t>
            </a:r>
            <a:r>
              <a:rPr lang="ko-KR" altLang="en-US" sz="2000" dirty="0" smtClean="0"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ea typeface="나눔고딕"/>
                <a:cs typeface="나눔고딕"/>
              </a:rPr>
              <a:t>holiday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4856" y="4089578"/>
            <a:ext cx="1762021" cy="461665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80FF"/>
                </a:solidFill>
                <a:ea typeface="나눔고딕"/>
                <a:cs typeface="나눔고딕"/>
              </a:rPr>
              <a:t>definite plan</a:t>
            </a:r>
            <a:endParaRPr lang="en-US" sz="2400" dirty="0"/>
          </a:p>
        </p:txBody>
      </p:sp>
      <p:pic>
        <p:nvPicPr>
          <p:cNvPr id="11" name="Picture 10" descr="BL6_N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27"/>
          <a:stretch/>
        </p:blipFill>
        <p:spPr>
          <a:xfrm>
            <a:off x="470161" y="3683533"/>
            <a:ext cx="2828667" cy="281779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300683" y="1544248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80"/>
                </a:solidFill>
                <a:ea typeface="나눔고딕"/>
                <a:cs typeface="나눔고딕"/>
              </a:rPr>
              <a:t>~(</a:t>
            </a:r>
            <a:r>
              <a:rPr lang="ko-KR" altLang="en-US" dirty="0" err="1">
                <a:solidFill>
                  <a:srgbClr val="FF0080"/>
                </a:solidFill>
                <a:ea typeface="나눔고딕"/>
                <a:cs typeface="나눔고딕"/>
              </a:rPr>
              <a:t>으</a:t>
            </a:r>
            <a:r>
              <a:rPr lang="en-US" altLang="ko-KR" dirty="0">
                <a:solidFill>
                  <a:srgbClr val="FF0080"/>
                </a:solidFill>
                <a:ea typeface="나눔고딕"/>
                <a:cs typeface="나눔고딕"/>
              </a:rPr>
              <a:t>)</a:t>
            </a:r>
            <a:r>
              <a:rPr lang="ko-KR" altLang="en-US" dirty="0">
                <a:solidFill>
                  <a:srgbClr val="FF0080"/>
                </a:solidFill>
                <a:ea typeface="나눔고딕"/>
                <a:cs typeface="나눔고딕"/>
              </a:rPr>
              <a:t>ㄹ 거예요</a:t>
            </a:r>
            <a:r>
              <a:rPr lang="en-US" altLang="ko-KR" dirty="0">
                <a:ea typeface="나눔고딕"/>
                <a:cs typeface="나눔고딕"/>
              </a:rPr>
              <a:t>: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66877" y="4135744"/>
            <a:ext cx="1467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Present tense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3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0836840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7072" y="1570993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579" y="1637019"/>
            <a:ext cx="1778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Conjugation</a:t>
            </a:r>
            <a:r>
              <a:rPr lang="en-US" altLang="ko-KR" sz="2400" dirty="0" smtClean="0"/>
              <a:t>: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014978" y="2727543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일어나다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0" r="12010"/>
          <a:stretch/>
        </p:blipFill>
        <p:spPr>
          <a:xfrm>
            <a:off x="991136" y="4734061"/>
            <a:ext cx="1765127" cy="1732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58" y="2208899"/>
            <a:ext cx="1566267" cy="15662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3275" y="5167029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앉다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66630" y="2958376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66630" y="5412043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7972" y="2729857"/>
            <a:ext cx="258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일어나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ㄹ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87972" y="5181210"/>
            <a:ext cx="2004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앉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201764" y="3671623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201764" y="6224264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89465" y="3440790"/>
            <a:ext cx="2006679" cy="461665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일어날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89465" y="5982500"/>
            <a:ext cx="1717373" cy="461665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앉을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2845" y="1620524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  <a:ea typeface="나눔고딕"/>
                <a:cs typeface="나눔고딕"/>
              </a:rPr>
              <a:t>V</a:t>
            </a:r>
            <a:r>
              <a:rPr lang="en-US" altLang="ko-KR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 </a:t>
            </a:r>
            <a:r>
              <a:rPr lang="en-US" altLang="ko-KR" sz="2400" b="1" dirty="0">
                <a:solidFill>
                  <a:srgbClr val="FF0080"/>
                </a:solidFill>
                <a:ea typeface="나눔고딕"/>
                <a:cs typeface="나눔고딕"/>
              </a:rPr>
              <a:t>+ </a:t>
            </a:r>
            <a:r>
              <a:rPr lang="ko-KR" altLang="en-US" sz="2400" b="1" dirty="0">
                <a:solidFill>
                  <a:srgbClr val="FF0080"/>
                </a:solidFill>
                <a:ea typeface="나눔고딕"/>
                <a:cs typeface="나눔고딕"/>
              </a:rPr>
              <a:t>ㄹ 거예요 </a:t>
            </a:r>
            <a:r>
              <a:rPr lang="en-US" altLang="ko-KR" sz="2400" b="1" dirty="0">
                <a:solidFill>
                  <a:srgbClr val="FF0080"/>
                </a:solidFill>
                <a:ea typeface="나눔고딕"/>
                <a:cs typeface="나눔고딕"/>
              </a:rPr>
              <a:t>		</a:t>
            </a:r>
            <a:endParaRPr lang="en-US" sz="2400" b="1" dirty="0">
              <a:solidFill>
                <a:srgbClr val="FF0080"/>
              </a:solidFill>
              <a:ea typeface="나눔고딕"/>
              <a:cs typeface="나눔고딕"/>
            </a:endParaRPr>
          </a:p>
        </p:txBody>
      </p:sp>
      <p:sp>
        <p:nvSpPr>
          <p:cNvPr id="20" name="Rounded Rectangle 2"/>
          <p:cNvSpPr/>
          <p:nvPr/>
        </p:nvSpPr>
        <p:spPr>
          <a:xfrm>
            <a:off x="529472" y="4192300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80979" y="4258326"/>
            <a:ext cx="1778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Conjugation</a:t>
            </a:r>
            <a:r>
              <a:rPr lang="en-US" altLang="ko-KR" sz="2400" dirty="0" smtClean="0"/>
              <a:t>: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695245" y="4241831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ea typeface="나눔고딕"/>
                <a:cs typeface="나눔고딕"/>
              </a:rPr>
              <a:t>C</a:t>
            </a:r>
            <a:r>
              <a:rPr lang="en-US" altLang="ko-KR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 +</a:t>
            </a:r>
            <a:r>
              <a:rPr lang="ko-KR" alt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 을 거예요</a:t>
            </a:r>
            <a:r>
              <a:rPr lang="en-US" altLang="ko-KR" sz="2400" b="1" dirty="0">
                <a:solidFill>
                  <a:srgbClr val="FF0080"/>
                </a:solidFill>
                <a:ea typeface="나눔고딕"/>
                <a:cs typeface="나눔고딕"/>
              </a:rPr>
              <a:t>		</a:t>
            </a:r>
            <a:endParaRPr lang="en-US" sz="2400" b="1" dirty="0">
              <a:solidFill>
                <a:srgbClr val="FF0080"/>
              </a:solidFill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4773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3" grpId="0"/>
      <p:bldP spid="16" grpId="0" animBg="1"/>
      <p:bldP spid="17" grpId="0" animBg="1"/>
      <p:bldP spid="18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467066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7072" y="1570993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4483" y="1609532"/>
            <a:ext cx="6350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Conjugation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	</a:t>
            </a:r>
            <a:r>
              <a:rPr 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V </a:t>
            </a:r>
            <a:r>
              <a:rPr lang="en-US" sz="2400" b="1" dirty="0">
                <a:solidFill>
                  <a:srgbClr val="FF0080"/>
                </a:solidFill>
                <a:ea typeface="나눔고딕"/>
                <a:cs typeface="나눔고딕"/>
              </a:rPr>
              <a:t>+ </a:t>
            </a:r>
            <a:r>
              <a:rPr lang="ko-KR" altLang="en-US" sz="2400" b="1" dirty="0">
                <a:solidFill>
                  <a:srgbClr val="FF0080"/>
                </a:solidFill>
                <a:ea typeface="나눔고딕"/>
                <a:cs typeface="나눔고딕"/>
              </a:rPr>
              <a:t>ㄹ 거예요 </a:t>
            </a:r>
            <a:r>
              <a:rPr lang="en-US" altLang="ko-KR" sz="2400" b="1" dirty="0">
                <a:solidFill>
                  <a:srgbClr val="FF0080"/>
                </a:solidFill>
                <a:ea typeface="나눔고딕"/>
                <a:cs typeface="나눔고딕"/>
              </a:rPr>
              <a:t>		</a:t>
            </a:r>
            <a:endParaRPr lang="en-US" sz="2400" b="1" dirty="0">
              <a:solidFill>
                <a:srgbClr val="FF0080"/>
              </a:solidFill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3275" y="320012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보다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6" name="Picture 5" descr="ssuta 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9" t="11201" r="11367" b="5690"/>
          <a:stretch/>
        </p:blipFill>
        <p:spPr>
          <a:xfrm>
            <a:off x="973158" y="4371304"/>
            <a:ext cx="1946322" cy="2094927"/>
          </a:xfrm>
          <a:prstGeom prst="rect">
            <a:avLst/>
          </a:prstGeom>
        </p:spPr>
      </p:pic>
      <p:pic>
        <p:nvPicPr>
          <p:cNvPr id="7" name="Picture 6" descr="pota (theylleypicen) 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2" y="2578100"/>
            <a:ext cx="2377440" cy="16946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3275" y="5167029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쓰다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66630" y="3428644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66630" y="5412043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7972" y="3200125"/>
            <a:ext cx="2004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보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ㄹ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87972" y="5181210"/>
            <a:ext cx="2004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쓰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ㄹ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855064" y="4141891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855064" y="6224264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19342" y="3911058"/>
            <a:ext cx="1428067" cy="461665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볼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19342" y="5993429"/>
            <a:ext cx="1428067" cy="461665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쓸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11936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3" grpId="0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2855343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7072" y="1570993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3275" y="320012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먹다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0" y="4393822"/>
            <a:ext cx="2177239" cy="2177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58" y="2255617"/>
            <a:ext cx="1773112" cy="20501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3275" y="5167029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읽다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66630" y="3428644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66630" y="5412043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7972" y="3200125"/>
            <a:ext cx="2004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먹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87972" y="5181210"/>
            <a:ext cx="2004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읽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855064" y="4141891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855064" y="6224264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19342" y="3911058"/>
            <a:ext cx="1717373" cy="461665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먹을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19342" y="5993429"/>
            <a:ext cx="1717373" cy="461665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읽을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84483" y="1609532"/>
            <a:ext cx="6350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Conjugation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	</a:t>
            </a:r>
            <a:r>
              <a:rPr lang="en-US" altLang="ko-KR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C </a:t>
            </a:r>
            <a:r>
              <a:rPr lang="en-US" altLang="ko-KR" sz="2400" b="1" dirty="0">
                <a:solidFill>
                  <a:srgbClr val="FF0080"/>
                </a:solidFill>
                <a:ea typeface="나눔고딕"/>
                <a:cs typeface="나눔고딕"/>
              </a:rPr>
              <a:t>+</a:t>
            </a:r>
            <a:r>
              <a:rPr lang="ko-KR" altLang="en-US" sz="2400" b="1" dirty="0">
                <a:solidFill>
                  <a:srgbClr val="FF0080"/>
                </a:solidFill>
                <a:ea typeface="나눔고딕"/>
                <a:cs typeface="나눔고딕"/>
              </a:rPr>
              <a:t> 을 </a:t>
            </a:r>
            <a:r>
              <a:rPr lang="ko-KR" alt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거예요</a:t>
            </a:r>
            <a:endParaRPr lang="en-US" sz="2400" b="1" dirty="0">
              <a:solidFill>
                <a:srgbClr val="FF0080"/>
              </a:solidFill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76356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3" grpId="0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0836840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7071" y="1570993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83391" y="1609532"/>
            <a:ext cx="2771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FF"/>
                </a:solidFill>
                <a:ea typeface="나눔고딕"/>
                <a:cs typeface="나눔고딕"/>
              </a:rPr>
              <a:t>Irregular predicates</a:t>
            </a:r>
            <a:endParaRPr lang="en-US" sz="2400" dirty="0">
              <a:solidFill>
                <a:srgbClr val="0080FF"/>
              </a:solidFill>
              <a:ea typeface="나눔고딕"/>
              <a:cs typeface="나눔고딕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253552"/>
              </p:ext>
            </p:extLst>
          </p:nvPr>
        </p:nvGraphicFramePr>
        <p:xfrm>
          <a:off x="377071" y="2465315"/>
          <a:ext cx="8434508" cy="219542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08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8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8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8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1807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2800" dirty="0" smtClean="0">
                          <a:solidFill>
                            <a:srgbClr val="008000"/>
                          </a:solidFill>
                          <a:latin typeface="+mn-lt"/>
                          <a:cs typeface="Arial Black"/>
                        </a:rPr>
                        <a:t>/</a:t>
                      </a:r>
                      <a:r>
                        <a:rPr lang="ko-KR" altLang="en-US" sz="2800" dirty="0" smtClean="0">
                          <a:solidFill>
                            <a:srgbClr val="008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ㄷ</a:t>
                      </a:r>
                      <a:r>
                        <a:rPr lang="en-US" altLang="ko-KR" sz="2800" dirty="0" smtClean="0">
                          <a:solidFill>
                            <a:srgbClr val="008000"/>
                          </a:solidFill>
                          <a:latin typeface="+mn-lt"/>
                          <a:cs typeface="Arial Black"/>
                        </a:rPr>
                        <a:t>/ irregular</a:t>
                      </a:r>
                      <a:endParaRPr lang="en-US" sz="2800" dirty="0">
                        <a:solidFill>
                          <a:srgbClr val="008000"/>
                        </a:solidFill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+mn-lt"/>
                          <a:cs typeface="+mn-cs"/>
                        </a:rPr>
                        <a:t>Dictionary form</a:t>
                      </a:r>
                      <a:endParaRPr lang="en-US" sz="22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+mn-lt"/>
                          <a:cs typeface="+mn-cs"/>
                        </a:rPr>
                        <a:t>Polite</a:t>
                      </a:r>
                      <a:r>
                        <a:rPr lang="en-US" sz="2200" baseline="0" dirty="0" smtClean="0">
                          <a:latin typeface="+mn-lt"/>
                          <a:cs typeface="+mn-cs"/>
                        </a:rPr>
                        <a:t> ending</a:t>
                      </a:r>
                      <a:endParaRPr lang="en-US" sz="22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200" b="1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807">
                <a:tc vMerge="1"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latin typeface="나눔고딕"/>
                          <a:ea typeface="나눔고딕"/>
                          <a:cs typeface="나눔고딕"/>
                        </a:rPr>
                        <a:t>듣다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807">
                <a:tc vMerge="1"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latin typeface="나눔고딕"/>
                          <a:ea typeface="나눔고딕"/>
                          <a:cs typeface="나눔고딕"/>
                        </a:rPr>
                        <a:t>걷다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29712" y="3332193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들어요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9712" y="4078218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걸어요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98549" y="3332193"/>
            <a:ext cx="1717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들을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98549" y="4078218"/>
            <a:ext cx="1717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걸을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499343"/>
              </p:ext>
            </p:extLst>
          </p:nvPr>
        </p:nvGraphicFramePr>
        <p:xfrm>
          <a:off x="377071" y="5005047"/>
          <a:ext cx="8434508" cy="147768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08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8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8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8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88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rgbClr val="FF6600"/>
                          </a:solidFill>
                          <a:latin typeface="+mn-lt"/>
                          <a:cs typeface="Arial Black"/>
                        </a:rPr>
                        <a:t>/</a:t>
                      </a:r>
                      <a:r>
                        <a:rPr lang="ko-KR" altLang="en-US" sz="2800" dirty="0" smtClean="0">
                          <a:solidFill>
                            <a:srgbClr val="FF66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</a:t>
                      </a:r>
                      <a:r>
                        <a:rPr lang="en-US" altLang="ko-KR" sz="2800" dirty="0" smtClean="0">
                          <a:solidFill>
                            <a:srgbClr val="FF6600"/>
                          </a:solidFill>
                          <a:latin typeface="+mn-lt"/>
                          <a:cs typeface="Arial Black"/>
                        </a:rPr>
                        <a:t>/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rgbClr val="FF6600"/>
                          </a:solidFill>
                          <a:latin typeface="+mn-lt"/>
                          <a:cs typeface="Arial Black"/>
                        </a:rPr>
                        <a:t>ending</a:t>
                      </a:r>
                      <a:endParaRPr lang="en-US" sz="2800" dirty="0" smtClean="0">
                        <a:solidFill>
                          <a:srgbClr val="FF6600"/>
                        </a:solidFill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latin typeface="+mn-lt"/>
                          <a:cs typeface="+mn-cs"/>
                        </a:rPr>
                        <a:t>Dictionary form</a:t>
                      </a:r>
                      <a:endParaRPr lang="en-US" sz="2200" dirty="0" smtClean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latin typeface="+mn-lt"/>
                          <a:cs typeface="+mn-cs"/>
                        </a:rPr>
                        <a:t>Polite</a:t>
                      </a:r>
                      <a:r>
                        <a:rPr lang="en-US" sz="2200" baseline="0" dirty="0" smtClean="0">
                          <a:latin typeface="+mn-lt"/>
                          <a:cs typeface="+mn-cs"/>
                        </a:rPr>
                        <a:t> ending</a:t>
                      </a:r>
                      <a:endParaRPr lang="en-US" sz="2200" dirty="0" smtClean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200" b="1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88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살다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129712" y="5896662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살아요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98549" y="5904225"/>
            <a:ext cx="1717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살을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7273965" y="5945939"/>
            <a:ext cx="329885" cy="428883"/>
          </a:xfrm>
          <a:prstGeom prst="line">
            <a:avLst/>
          </a:prstGeom>
          <a:ln w="38100" cmpd="sng">
            <a:solidFill>
              <a:srgbClr val="FF66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63348" y="5909979"/>
            <a:ext cx="16865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  살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4773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4" grpId="0"/>
      <p:bldP spid="15" grpId="0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184829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7071" y="1570993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83391" y="1609532"/>
            <a:ext cx="2771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FF"/>
                </a:solidFill>
                <a:ea typeface="나눔고딕"/>
                <a:cs typeface="나눔고딕"/>
              </a:rPr>
              <a:t>Irregular predicates</a:t>
            </a:r>
            <a:endParaRPr lang="en-US" sz="2400" dirty="0">
              <a:solidFill>
                <a:srgbClr val="0080FF"/>
              </a:solidFill>
              <a:ea typeface="나눔고딕"/>
              <a:cs typeface="나눔고딕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88238"/>
              </p:ext>
            </p:extLst>
          </p:nvPr>
        </p:nvGraphicFramePr>
        <p:xfrm>
          <a:off x="377071" y="2465315"/>
          <a:ext cx="8434508" cy="219542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08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8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8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8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1807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28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28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ㅂ</a:t>
                      </a:r>
                      <a:r>
                        <a:rPr lang="en-US" altLang="ko-KR" sz="28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/ irregular</a:t>
                      </a:r>
                      <a:endParaRPr lang="en-US" sz="2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Dictionary form</a:t>
                      </a:r>
                      <a:endParaRPr lang="en-US" sz="22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Polite</a:t>
                      </a:r>
                      <a:r>
                        <a:rPr lang="en-US" sz="2200" baseline="0" dirty="0" smtClean="0"/>
                        <a:t> ending</a:t>
                      </a:r>
                      <a:endParaRPr lang="en-US" sz="22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 smtClean="0"/>
                        <a:t>~(</a:t>
                      </a:r>
                      <a:r>
                        <a:rPr lang="ko-KR" altLang="en-US" sz="2200" dirty="0" smtClean="0"/>
                        <a:t>으</a:t>
                      </a:r>
                      <a:r>
                        <a:rPr lang="en-US" altLang="ko-KR" sz="2200" dirty="0" smtClean="0"/>
                        <a:t>)</a:t>
                      </a:r>
                      <a:r>
                        <a:rPr lang="ko-KR" altLang="en-US" sz="2200" dirty="0" smtClean="0"/>
                        <a:t>ㄹ 거예요</a:t>
                      </a:r>
                      <a:endParaRPr lang="en-US" sz="2200" b="1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807">
                <a:tc vMerge="1"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/>
                        <a:t>춥다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807">
                <a:tc vMerge="1"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/>
                        <a:t>쉽다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29712" y="3332193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추워요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9712" y="4078218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쉬워요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98549" y="3332193"/>
            <a:ext cx="1717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추울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98549" y="4078218"/>
            <a:ext cx="1717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쉬울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168006" y="5450589"/>
            <a:ext cx="13398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가</a:t>
            </a:r>
            <a:r>
              <a:rPr kumimoji="0"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깝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다</a:t>
            </a:r>
          </a:p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400" dirty="0" smtClean="0">
                <a:latin typeface="나눔고딕"/>
                <a:ea typeface="나눔고딕"/>
                <a:cs typeface="나눔고딕"/>
              </a:rPr>
              <a:t>어</a:t>
            </a:r>
            <a:r>
              <a:rPr kumimoji="0"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렵</a:t>
            </a:r>
            <a:r>
              <a:rPr kumimoji="0" lang="ko-KR" altLang="en-US" sz="2400" dirty="0" smtClean="0">
                <a:latin typeface="나눔고딕"/>
                <a:ea typeface="나눔고딕"/>
                <a:cs typeface="나눔고딕"/>
              </a:rPr>
              <a:t>다</a:t>
            </a:r>
            <a:endParaRPr kumimoji="0"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136602" y="5459815"/>
            <a:ext cx="15489" cy="988955"/>
          </a:xfrm>
          <a:prstGeom prst="line">
            <a:avLst/>
          </a:prstGeom>
          <a:ln>
            <a:solidFill>
              <a:srgbClr val="00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88046" y="5693264"/>
            <a:ext cx="595345" cy="1013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588046" y="6234965"/>
            <a:ext cx="595345" cy="1013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41646" y="5424577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가까우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41646" y="6004587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어려우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4" name="AutoShape 6"/>
          <p:cNvSpPr>
            <a:spLocks/>
          </p:cNvSpPr>
          <p:nvPr/>
        </p:nvSpPr>
        <p:spPr bwMode="auto">
          <a:xfrm>
            <a:off x="4294230" y="5422044"/>
            <a:ext cx="488950" cy="1103530"/>
          </a:xfrm>
          <a:prstGeom prst="rightBrace">
            <a:avLst>
              <a:gd name="adj1" fmla="val 4954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latinLnBrk="0"/>
            <a:endParaRPr kumimoji="0" lang="en-US" altLang="ko-KR" sz="2400">
              <a:latin typeface="Tahoma" charset="0"/>
              <a:cs typeface="Arial" charset="0"/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4882146" y="5781331"/>
            <a:ext cx="1567707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50000"/>
              </a:spcBef>
            </a:pPr>
            <a:r>
              <a:rPr kumimoji="0" lang="en-US" altLang="ko-KR" sz="2000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+</a:t>
            </a:r>
            <a:r>
              <a:rPr kumimoji="0" lang="en-US" altLang="ko-KR" sz="2000" dirty="0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Wingdings" charset="0"/>
              </a:rPr>
              <a:t> </a:t>
            </a:r>
            <a:r>
              <a:rPr kumimoji="0" lang="ko-KR" altLang="en-US" sz="20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Wingdings" charset="0"/>
              </a:rPr>
              <a:t>ㄹ 거예요</a:t>
            </a:r>
            <a:endParaRPr kumimoji="0" lang="ko-KR" altLang="en-US" sz="2000" dirty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535723" y="4824674"/>
            <a:ext cx="27059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/</a:t>
            </a:r>
            <a:r>
              <a:rPr kumimoji="0" lang="ko-KR" altLang="en-US" sz="24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ㅂ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/ in stem  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  <a:sym typeface="Wingdings" charset="0"/>
              </a:rPr>
              <a:t>  </a:t>
            </a:r>
            <a:r>
              <a:rPr kumimoji="0" lang="ko-KR" altLang="en-US" sz="2400" dirty="0">
                <a:solidFill>
                  <a:srgbClr val="0080FF"/>
                </a:solidFill>
                <a:latin typeface="+mn-lt"/>
                <a:ea typeface="나눔고딕"/>
                <a:cs typeface="나눔고딕"/>
                <a:sym typeface="Wingdings" charset="0"/>
              </a:rPr>
              <a:t>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04900" y="5421852"/>
            <a:ext cx="2006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가까울 거예요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04900" y="6003155"/>
            <a:ext cx="2006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나눔고딕"/>
                <a:ea typeface="나눔고딕"/>
                <a:cs typeface="나눔고딕"/>
              </a:rPr>
              <a:t>어려울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거예요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62224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6" grpId="0"/>
      <p:bldP spid="22" grpId="0"/>
      <p:bldP spid="23" grpId="0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4843020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 descr="wuntong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5" y="2142655"/>
            <a:ext cx="2161032" cy="2203704"/>
          </a:xfrm>
          <a:prstGeom prst="rect">
            <a:avLst/>
          </a:prstGeom>
        </p:spPr>
      </p:pic>
      <p:pic>
        <p:nvPicPr>
          <p:cNvPr id="6" name="Picture 5" descr="theynis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20" y="2090185"/>
            <a:ext cx="2206644" cy="2206644"/>
          </a:xfrm>
          <a:prstGeom prst="rect">
            <a:avLst/>
          </a:prstGeom>
        </p:spPr>
      </p:pic>
      <p:pic>
        <p:nvPicPr>
          <p:cNvPr id="7" name="Picture 6" descr="yenghwakw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74" y="2172660"/>
            <a:ext cx="2355754" cy="235575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77071" y="1552467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98850" y="1609531"/>
            <a:ext cx="2771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내일 뭐 할 거예요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?</a:t>
            </a:r>
            <a:endParaRPr lang="en-US" sz="24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pic>
        <p:nvPicPr>
          <p:cNvPr id="8" name="Picture 7" descr="syophing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8" t="9231" r="9915" b="2856"/>
          <a:stretch/>
        </p:blipFill>
        <p:spPr>
          <a:xfrm>
            <a:off x="2342184" y="4478929"/>
            <a:ext cx="2104791" cy="2379071"/>
          </a:xfrm>
          <a:prstGeom prst="rect">
            <a:avLst/>
          </a:prstGeom>
        </p:spPr>
      </p:pic>
      <p:pic>
        <p:nvPicPr>
          <p:cNvPr id="9" name="Picture 8" descr="yehayng 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00" y="4528414"/>
            <a:ext cx="2132992" cy="21329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9298" y="4313369"/>
            <a:ext cx="209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운동할 거예요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8511" y="4313369"/>
            <a:ext cx="209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영화볼 거예요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03643" y="4313369"/>
            <a:ext cx="247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테니스 칠 거예요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648" y="5406009"/>
            <a:ext cx="2099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친구하고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쇼핑할 거예요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66092" y="5406009"/>
            <a:ext cx="209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여행할 거예요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21172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7966739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      쓰기 </a:t>
                      </a:r>
                      <a:r>
                        <a:rPr lang="ko-KR" altLang="en-US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연습</a:t>
                      </a:r>
                      <a:endParaRPr lang="en-US" sz="3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02"/>
          <a:stretch/>
        </p:blipFill>
        <p:spPr>
          <a:xfrm>
            <a:off x="245424" y="476547"/>
            <a:ext cx="667255" cy="5791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0500" y="1598842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다음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달 일정</a:t>
            </a:r>
            <a:r>
              <a:rPr lang="en-US" altLang="ko-KR" sz="2200" b="1" dirty="0" smtClean="0">
                <a:ea typeface="나눔고딕"/>
                <a:cs typeface="나눔고딕"/>
              </a:rPr>
              <a:t>(schedule)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에 대해서 써 보세요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7736" y="2045641"/>
            <a:ext cx="7932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Think about your monthly plan for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next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month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Write your schedule on the worksheet, and talk about your plan to your classmate.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 descr="day-planner-828611_64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82" y="3136036"/>
            <a:ext cx="4560407" cy="3049772"/>
          </a:xfrm>
          <a:prstGeom prst="rect">
            <a:avLst/>
          </a:prstGeom>
        </p:spPr>
      </p:pic>
      <p:pic>
        <p:nvPicPr>
          <p:cNvPr id="3" name="Picture 2" descr="organizer-295342_64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87" y="3447556"/>
            <a:ext cx="3834424" cy="254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2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3160"/>
            <a:ext cx="7772400" cy="1470025"/>
          </a:xfrm>
        </p:spPr>
        <p:txBody>
          <a:bodyPr/>
          <a:lstStyle/>
          <a:p>
            <a:r>
              <a:rPr lang="en-US" altLang="ko-KR" b="1" dirty="0">
                <a:latin typeface="나눔고딕"/>
                <a:ea typeface="나눔고딕"/>
                <a:cs typeface="나눔고딕"/>
              </a:rPr>
              <a:t>7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과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주말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  <a:cs typeface="나눔고딕"/>
              </a:rPr>
            </a:br>
            <a:r>
              <a:rPr lang="ko-KR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Weekend]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 descr="BL7_N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5"/>
          <a:stretch/>
        </p:blipFill>
        <p:spPr>
          <a:xfrm>
            <a:off x="1595666" y="1865312"/>
            <a:ext cx="5536374" cy="42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3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639756" y="1472305"/>
            <a:ext cx="7864488" cy="804073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7142" y="1479808"/>
            <a:ext cx="656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무슨</a:t>
            </a:r>
            <a:r>
              <a:rPr lang="en-US" altLang="ko-KR" sz="3600" b="1" dirty="0"/>
              <a:t> </a:t>
            </a:r>
            <a:r>
              <a:rPr lang="en-US" altLang="ko-KR" sz="2400" dirty="0" smtClean="0"/>
              <a:t>means ‘what’ or ‘what kind of’</a:t>
            </a:r>
            <a:r>
              <a:rPr lang="en-US" altLang="ko-KR" sz="2400" dirty="0"/>
              <a:t>.</a:t>
            </a:r>
            <a:r>
              <a:rPr lang="en-US" altLang="ko-KR" sz="2400" dirty="0" smtClean="0"/>
              <a:t> (General Q)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07142" y="2436644"/>
            <a:ext cx="7400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0080FF"/>
                </a:solidFill>
                <a:ea typeface="나눔고딕"/>
                <a:cs typeface="나눔고딕"/>
              </a:rPr>
              <a:t>어느</a:t>
            </a:r>
            <a:r>
              <a:rPr lang="en-US" altLang="ko-KR" sz="36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is a question word that is used in asking a choice among a set of </a:t>
            </a:r>
            <a:r>
              <a:rPr lang="en-US" altLang="ko-KR" sz="2400" dirty="0" smtClean="0">
                <a:solidFill>
                  <a:srgbClr val="0080FF"/>
                </a:solidFill>
                <a:ea typeface="나눔고딕"/>
                <a:cs typeface="나눔고딕"/>
              </a:rPr>
              <a:t>limited</a:t>
            </a:r>
            <a:r>
              <a:rPr lang="en-US" altLang="ko-KR" sz="2400" dirty="0" smtClean="0">
                <a:solidFill>
                  <a:srgbClr val="FF6600"/>
                </a:solidFill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candidates available, like ‘which’ in English.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9756" y="2503321"/>
            <a:ext cx="7864488" cy="1472092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83156" y="4605310"/>
            <a:ext cx="1428596" cy="2110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무슨 영화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무슨 가방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무슨 책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무슨 선물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1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1926665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무슨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‘what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(kind of) N</a:t>
                      </a:r>
                      <a:r>
                        <a:rPr lang="ko-KR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’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vs. 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어느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‘which N’ 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24673" y="4107382"/>
            <a:ext cx="52946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ea typeface="나눔고딕"/>
                <a:cs typeface="나눔고딕"/>
              </a:rPr>
              <a:t>Both </a:t>
            </a:r>
            <a:r>
              <a:rPr lang="ko-KR" altLang="en-US" sz="2200" dirty="0" smtClean="0">
                <a:ea typeface="나눔고딕"/>
                <a:cs typeface="나눔고딕"/>
              </a:rPr>
              <a:t>무슨 </a:t>
            </a:r>
            <a:r>
              <a:rPr lang="en-US" altLang="ko-KR" sz="2200" dirty="0" smtClean="0">
                <a:ea typeface="나눔고딕"/>
                <a:cs typeface="나눔고딕"/>
              </a:rPr>
              <a:t>and </a:t>
            </a:r>
            <a:r>
              <a:rPr lang="ko-KR" altLang="en-US" sz="2200" dirty="0" smtClean="0">
                <a:ea typeface="나눔고딕"/>
                <a:cs typeface="나눔고딕"/>
              </a:rPr>
              <a:t>어느 </a:t>
            </a:r>
            <a:r>
              <a:rPr lang="en-US" altLang="ko-KR" sz="2200" dirty="0" smtClean="0">
                <a:ea typeface="나눔고딕"/>
                <a:cs typeface="나눔고딕"/>
              </a:rPr>
              <a:t>always precede a noun. 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81877" y="4617682"/>
            <a:ext cx="1428596" cy="2110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어느 영화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어느 가방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어느 책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어느 선물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49247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790324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무슨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‘what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(kind of) N</a:t>
                      </a:r>
                      <a:r>
                        <a:rPr lang="ko-KR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’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vs. 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어느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‘which N’ 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23262" y="1521790"/>
            <a:ext cx="8003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ea typeface="나눔고딕"/>
                <a:cs typeface="나눔고딕"/>
              </a:rPr>
              <a:t>어느</a:t>
            </a:r>
            <a:r>
              <a:rPr lang="en-US" altLang="ko-KR" sz="2200" dirty="0" smtClean="0">
                <a:ea typeface="나눔고딕"/>
                <a:cs typeface="나눔고딕"/>
              </a:rPr>
              <a:t> can be used either with nouns or demonstratives such as </a:t>
            </a:r>
            <a:r>
              <a:rPr lang="ko-KR" altLang="en-US" sz="2200" dirty="0" smtClean="0">
                <a:ea typeface="나눔고딕"/>
                <a:cs typeface="나눔고딕"/>
              </a:rPr>
              <a:t>것</a:t>
            </a:r>
            <a:r>
              <a:rPr lang="en-US" altLang="ko-KR" sz="2200" dirty="0" smtClean="0">
                <a:ea typeface="나눔고딕"/>
                <a:cs typeface="나눔고딕"/>
              </a:rPr>
              <a:t>(</a:t>
            </a:r>
            <a:r>
              <a:rPr lang="ko-KR" altLang="en-US" sz="2200" dirty="0" smtClean="0">
                <a:ea typeface="나눔고딕"/>
                <a:cs typeface="나눔고딕"/>
              </a:rPr>
              <a:t>거</a:t>
            </a:r>
            <a:r>
              <a:rPr lang="en-US" altLang="ko-KR" sz="2200" dirty="0" smtClean="0">
                <a:ea typeface="나눔고딕"/>
                <a:cs typeface="나눔고딕"/>
              </a:rPr>
              <a:t>) ‘thing’, whereas </a:t>
            </a:r>
            <a:r>
              <a:rPr lang="ko-KR" altLang="en-US" sz="2200" dirty="0" smtClean="0">
                <a:ea typeface="나눔고딕"/>
                <a:cs typeface="나눔고딕"/>
              </a:rPr>
              <a:t>무슨</a:t>
            </a:r>
            <a:r>
              <a:rPr lang="en-US" altLang="ko-KR" sz="2200" dirty="0" smtClean="0">
                <a:ea typeface="나눔고딕"/>
                <a:cs typeface="나눔고딕"/>
              </a:rPr>
              <a:t> cannot be used with </a:t>
            </a:r>
            <a:r>
              <a:rPr lang="ko-KR" altLang="en-US" sz="2200" dirty="0" smtClean="0">
                <a:ea typeface="나눔고딕"/>
                <a:cs typeface="나눔고딕"/>
              </a:rPr>
              <a:t>것</a:t>
            </a:r>
            <a:r>
              <a:rPr lang="en-US" altLang="ko-KR" sz="2200" dirty="0" smtClean="0">
                <a:ea typeface="나눔고딕"/>
                <a:cs typeface="나눔고딕"/>
              </a:rPr>
              <a:t>(</a:t>
            </a:r>
            <a:r>
              <a:rPr lang="ko-KR" altLang="en-US" sz="2200" dirty="0" smtClean="0">
                <a:ea typeface="나눔고딕"/>
                <a:cs typeface="나눔고딕"/>
              </a:rPr>
              <a:t>거</a:t>
            </a:r>
            <a:r>
              <a:rPr lang="en-US" altLang="ko-KR" sz="2200" dirty="0" smtClean="0">
                <a:ea typeface="나눔고딕"/>
                <a:cs typeface="나눔고딕"/>
              </a:rPr>
              <a:t>). 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94828" y="1472305"/>
            <a:ext cx="8181148" cy="919541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62" y="2733025"/>
            <a:ext cx="1850567" cy="1557561"/>
          </a:xfrm>
          <a:prstGeom prst="rect">
            <a:avLst/>
          </a:prstGeom>
        </p:spPr>
      </p:pic>
      <p:pic>
        <p:nvPicPr>
          <p:cNvPr id="6" name="Picture 5" descr="Minduka-Bag-8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62" y="4817246"/>
            <a:ext cx="1570791" cy="1484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37012" y="3282603"/>
            <a:ext cx="1138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어느 책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72069" y="5331984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어느 가방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133653" y="3560608"/>
            <a:ext cx="835134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133653" y="5593494"/>
            <a:ext cx="835134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32630" y="3280185"/>
            <a:ext cx="1651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어느 것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거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)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2630" y="5331984"/>
            <a:ext cx="1651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어느 것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거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)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109022" y="2964524"/>
            <a:ext cx="1517472" cy="3142539"/>
          </a:xfrm>
          <a:prstGeom prst="roundRect">
            <a:avLst/>
          </a:prstGeom>
          <a:noFill/>
          <a:ln w="38100" cmpd="sng"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314518" y="3894250"/>
            <a:ext cx="1138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무슨 것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4518" y="4817246"/>
            <a:ext cx="1138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무슨 거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7314518" y="3744268"/>
            <a:ext cx="1138761" cy="1587716"/>
          </a:xfrm>
          <a:prstGeom prst="line">
            <a:avLst/>
          </a:prstGeom>
          <a:ln w="28575" cmpd="sng"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7314518" y="3741850"/>
            <a:ext cx="1138762" cy="1537061"/>
          </a:xfrm>
          <a:prstGeom prst="line">
            <a:avLst/>
          </a:prstGeom>
          <a:ln w="28575" cmpd="sng"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22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 animBg="1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1_n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4" r="58317" b="11804"/>
          <a:stretch/>
        </p:blipFill>
        <p:spPr>
          <a:xfrm>
            <a:off x="625563" y="2274452"/>
            <a:ext cx="1820063" cy="4169284"/>
          </a:xfrm>
          <a:prstGeom prst="rect">
            <a:avLst/>
          </a:prstGeom>
        </p:spPr>
      </p:pic>
      <p:pic>
        <p:nvPicPr>
          <p:cNvPr id="6" name="Picture 5" descr="BL1_n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8" r="40066" b="12233"/>
          <a:stretch/>
        </p:blipFill>
        <p:spPr>
          <a:xfrm>
            <a:off x="6740437" y="2160910"/>
            <a:ext cx="1934761" cy="4268256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1453273" y="1601985"/>
            <a:ext cx="4534922" cy="654046"/>
          </a:xfrm>
          <a:prstGeom prst="wedgeRoundRectCallout">
            <a:avLst>
              <a:gd name="adj1" fmla="val -42040"/>
              <a:gd name="adj2" fmla="val 121328"/>
              <a:gd name="adj3" fmla="val 16667"/>
            </a:avLst>
          </a:prstGeom>
          <a:noFill/>
          <a:ln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4066239" y="2594069"/>
            <a:ext cx="2756668" cy="645697"/>
          </a:xfrm>
          <a:prstGeom prst="wedgeRoundRectCallout">
            <a:avLst>
              <a:gd name="adj1" fmla="val 38443"/>
              <a:gd name="adj2" fmla="val 105131"/>
              <a:gd name="adj3" fmla="val 16667"/>
            </a:avLst>
          </a:prstGeom>
          <a:solidFill>
            <a:srgbClr val="FFFFFF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93454" y="1670680"/>
            <a:ext cx="4394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생일에 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무슨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선물 받았어요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48711" y="2660049"/>
            <a:ext cx="2756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컴퓨터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받았어요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17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727054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7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무슨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‘what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(kind of) N</a:t>
                      </a:r>
                      <a:r>
                        <a:rPr lang="ko-KR" altLang="ko-KR" sz="28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’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 vs. 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어느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‘which N’ </a:t>
                      </a:r>
                      <a:endParaRPr 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65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0307783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무슨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‘what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(kind of) N</a:t>
                      </a:r>
                      <a:r>
                        <a:rPr lang="ko-KR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’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vs. 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어느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‘which N’ 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 descr="BL4_CO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6"/>
          <a:stretch/>
        </p:blipFill>
        <p:spPr>
          <a:xfrm>
            <a:off x="1326227" y="3333829"/>
            <a:ext cx="6542546" cy="2967447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502929" y="1434143"/>
            <a:ext cx="4289289" cy="654046"/>
          </a:xfrm>
          <a:prstGeom prst="wedgeRoundRectCallout">
            <a:avLst>
              <a:gd name="adj1" fmla="val 5971"/>
              <a:gd name="adj2" fmla="val 260041"/>
              <a:gd name="adj3" fmla="val 16667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544310" y="2429272"/>
            <a:ext cx="4535919" cy="645697"/>
          </a:xfrm>
          <a:prstGeom prst="wedgeRoundRectCallout">
            <a:avLst>
              <a:gd name="adj1" fmla="val 33529"/>
              <a:gd name="adj2" fmla="val 138342"/>
              <a:gd name="adj3" fmla="val 16667"/>
            </a:avLst>
          </a:prstGeom>
          <a:solidFill>
            <a:srgbClr val="FFFFFF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08537" y="1484161"/>
            <a:ext cx="3956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어느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학교에서 공부해요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7298" y="2490511"/>
            <a:ext cx="4662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세네</a:t>
            </a:r>
            <a:r>
              <a:rPr lang="ko-KR" altLang="en-US" sz="2800" dirty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카</a:t>
            </a:r>
            <a:r>
              <a:rPr lang="ko-KR" altLang="en-US" sz="28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 대학교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에서 공부해요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20222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6_CO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77" y="1086604"/>
            <a:ext cx="3546263" cy="313828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12357" y="4327579"/>
            <a:ext cx="8372232" cy="2391624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57596" y="4480080"/>
            <a:ext cx="8226993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제니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:  			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어제   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______  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영화  봤어요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마이클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:   		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한국 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영화  봤어요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제니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:  			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아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그래요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?   ______ 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극장에서  봤어요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마이클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:   		Cineplex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 영화관에서  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봤어요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</a:p>
        </p:txBody>
      </p:sp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0803060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무슨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‘what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(kind of) N</a:t>
                      </a:r>
                      <a:r>
                        <a:rPr lang="ko-KR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’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vs. 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어느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‘which N’ 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81322" y="4430595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무슨</a:t>
            </a:r>
            <a:endParaRPr lang="en-US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7588" y="5539732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어느</a:t>
            </a:r>
            <a:endParaRPr lang="en-US" sz="24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867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77" y="1272175"/>
            <a:ext cx="3546263" cy="286611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12357" y="4327579"/>
            <a:ext cx="8372232" cy="2391624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57596" y="4480080"/>
            <a:ext cx="8226993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스티브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:  		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그거   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______  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책이에요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리사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:   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	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		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한국어 책이에요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스티브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:  		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아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그래요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?   ______ 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서점에서  샀어요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리사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:   			Indigo 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에서  샀어요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</a:p>
        </p:txBody>
      </p:sp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79316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무슨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‘what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(kind of) N</a:t>
                      </a:r>
                      <a:r>
                        <a:rPr lang="ko-KR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’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vs. 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어느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‘which N’ 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81322" y="4430595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무슨</a:t>
            </a:r>
            <a:endParaRPr lang="en-US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7588" y="5539732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어느</a:t>
            </a:r>
            <a:endParaRPr lang="en-US" sz="24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85488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7804150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무슨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‘what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(kind of) N</a:t>
                      </a:r>
                      <a:r>
                        <a:rPr lang="ko-KR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’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vs. 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어느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‘which N’ 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457803" y="1654923"/>
            <a:ext cx="26381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무슨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수업 들어요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94828" y="1593124"/>
            <a:ext cx="8181148" cy="586964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pic>
        <p:nvPicPr>
          <p:cNvPr id="5" name="Picture 4" descr="ttalahat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28" y="4353510"/>
            <a:ext cx="2489672" cy="236161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94828" y="3634649"/>
            <a:ext cx="8181148" cy="586964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81578" y="3711186"/>
            <a:ext cx="36922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어느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수업이 어려워요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?</a:t>
            </a:r>
          </a:p>
        </p:txBody>
      </p:sp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88" y="4749801"/>
            <a:ext cx="3144264" cy="156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3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8439181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무슨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‘what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(kind of) N</a:t>
                      </a:r>
                      <a:r>
                        <a:rPr lang="ko-KR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’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vs. 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어느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‘which N’ 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89138" y="1654923"/>
            <a:ext cx="51435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발렌타인 데이에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무슨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선물 받았어요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94828" y="1593124"/>
            <a:ext cx="8181148" cy="586964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4828" y="3634649"/>
            <a:ext cx="8181148" cy="586964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975203" y="3711186"/>
            <a:ext cx="36922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어느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선물이 좋았어요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?</a:t>
            </a:r>
          </a:p>
        </p:txBody>
      </p:sp>
      <p:pic>
        <p:nvPicPr>
          <p:cNvPr id="9" name="Picture 8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738" y="4472556"/>
            <a:ext cx="2458474" cy="2180088"/>
          </a:xfrm>
          <a:prstGeom prst="rect">
            <a:avLst/>
          </a:prstGeom>
        </p:spPr>
      </p:pic>
      <p:pic>
        <p:nvPicPr>
          <p:cNvPr id="10" name="Picture 9" descr="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9" r="12931"/>
          <a:stretch/>
        </p:blipFill>
        <p:spPr>
          <a:xfrm>
            <a:off x="4683125" y="4382956"/>
            <a:ext cx="2449513" cy="226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5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1631528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ko-KR" altLang="en-US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인터뷰</a:t>
                      </a:r>
                      <a:endParaRPr lang="en-US" sz="3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14" name="Picture 13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1724" y="1540301"/>
            <a:ext cx="84102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반 친구들을 인터뷰하세요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8849" y="1923521"/>
            <a:ext cx="8931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Ask the following questions to your classmates. Interview at least three classmates.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44331" y="2865567"/>
            <a:ext cx="5705669" cy="3423036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7842" y="3230692"/>
            <a:ext cx="5429692" cy="2620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3980"/>
              </a:lnSpc>
              <a:buAutoNum type="arabicPeriod"/>
            </a:pPr>
            <a:r>
              <a:rPr lang="ko-KR" altLang="en-US" sz="2400" dirty="0" smtClean="0">
                <a:ea typeface="나눔고딕"/>
                <a:cs typeface="나눔고딕"/>
              </a:rPr>
              <a:t>어느 나라 사람이에요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 marL="342900" indent="-342900">
              <a:lnSpc>
                <a:spcPts val="3980"/>
              </a:lnSpc>
              <a:buAutoNum type="arabicPeriod"/>
            </a:pPr>
            <a:r>
              <a:rPr lang="ko-KR" altLang="en-US" sz="2400" dirty="0" smtClean="0">
                <a:ea typeface="나눔고딕"/>
                <a:cs typeface="나눔고딕"/>
              </a:rPr>
              <a:t>어느 식당에서 점심을 먹어요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 marL="342900" indent="-342900">
              <a:lnSpc>
                <a:spcPts val="3980"/>
              </a:lnSpc>
              <a:buAutoNum type="arabicPeriod"/>
            </a:pPr>
            <a:r>
              <a:rPr lang="ko-KR" altLang="en-US" sz="2400" dirty="0" smtClean="0">
                <a:ea typeface="나눔고딕"/>
                <a:cs typeface="나눔고딕"/>
              </a:rPr>
              <a:t>보통 어느 백화점에서 쇼핑하세요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 marL="342900" indent="-342900">
              <a:lnSpc>
                <a:spcPts val="3980"/>
              </a:lnSpc>
              <a:buAutoNum type="arabicPeriod"/>
            </a:pPr>
            <a:r>
              <a:rPr lang="ko-KR" altLang="en-US" sz="2400" dirty="0" smtClean="0">
                <a:ea typeface="나눔고딕"/>
                <a:cs typeface="나눔고딕"/>
              </a:rPr>
              <a:t>다음 학기에 무슨 과목을 들을 거예요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 marL="342900" indent="-342900">
              <a:lnSpc>
                <a:spcPts val="3980"/>
              </a:lnSpc>
              <a:buAutoNum type="arabicPeriod"/>
            </a:pPr>
            <a:r>
              <a:rPr lang="ko-KR" altLang="en-US" sz="2400" dirty="0" smtClean="0">
                <a:ea typeface="나눔고딕"/>
                <a:cs typeface="나눔고딕"/>
              </a:rPr>
              <a:t>무슨 영화 좋아하세요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  <a:endParaRPr lang="en-US" sz="2400" dirty="0">
              <a:ea typeface="나눔고딕"/>
              <a:cs typeface="나눔고딕"/>
            </a:endParaRPr>
          </a:p>
        </p:txBody>
      </p:sp>
      <p:pic>
        <p:nvPicPr>
          <p:cNvPr id="2" name="Picture 1" descr="speech-bubble-1423320_64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12" y="3426460"/>
            <a:ext cx="1950720" cy="1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7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910573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친구하고 영화 볼 거예요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1746" y="1556071"/>
            <a:ext cx="8607050" cy="5221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리사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씨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어제 경제학 시험 잘 봤어요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 잘 봤어요</a:t>
            </a:r>
            <a:r>
              <a:rPr lang="en-US" altLang="ko-KR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2200" b="1" dirty="0" smtClean="0">
              <a:solidFill>
                <a:srgbClr val="002060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980"/>
              </a:lnSpc>
            </a:pPr>
            <a:r>
              <a:rPr lang="en-US" altLang="ko-KR" sz="2200" b="1" dirty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그런데 시험이 조금 어려웠어요</a:t>
            </a:r>
            <a:r>
              <a:rPr lang="en-US" altLang="ko-KR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en-US" altLang="ko-KR" sz="2200" b="1" dirty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참</a:t>
            </a:r>
            <a:r>
              <a:rPr lang="en-US" altLang="ko-KR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 스티브 씨</a:t>
            </a:r>
            <a:r>
              <a:rPr lang="en-US" altLang="ko-KR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 이번 주말에 약속 있으세요</a:t>
            </a:r>
            <a:r>
              <a:rPr lang="en-US" altLang="ko-KR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아니요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없어요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저는 친구하고 영화 볼 거예요</a:t>
            </a:r>
            <a:r>
              <a:rPr lang="en-US" altLang="ko-KR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 스티브 씨도 같이 가요</a:t>
            </a:r>
            <a:r>
              <a:rPr lang="en-US" altLang="ko-KR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무슨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영화 볼 거예요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액션 영화요</a:t>
            </a:r>
            <a:r>
              <a:rPr lang="en-US" altLang="ko-KR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그럼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같이 가요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보통 어느 극장에 자주 가세요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브로드웨이 극장에 자주 가요</a:t>
            </a:r>
            <a:r>
              <a:rPr lang="en-US" altLang="ko-KR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.</a:t>
            </a:r>
          </a:p>
        </p:txBody>
      </p:sp>
      <p:pic>
        <p:nvPicPr>
          <p:cNvPr id="2" name="L7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6" y="698796"/>
            <a:ext cx="542892" cy="4646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746" y="1308231"/>
            <a:ext cx="466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(Steve and Lisa talk about their weekend plans.)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 descr="BL7_CO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1"/>
          <a:stretch/>
        </p:blipFill>
        <p:spPr>
          <a:xfrm>
            <a:off x="6461769" y="1416661"/>
            <a:ext cx="2428607" cy="16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8247108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친구하고 영화 볼 거예요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L7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6" y="698796"/>
            <a:ext cx="542892" cy="4646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746" y="1308231"/>
            <a:ext cx="466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(Steve and Lisa talk about their weekend plans.)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 descr="BL7_CO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1"/>
          <a:stretch/>
        </p:blipFill>
        <p:spPr>
          <a:xfrm>
            <a:off x="6461769" y="1416661"/>
            <a:ext cx="2428607" cy="16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9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8696533"/>
              </p:ext>
            </p:extLst>
          </p:nvPr>
        </p:nvGraphicFramePr>
        <p:xfrm>
          <a:off x="1000501" y="676211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06889" y="1257564"/>
            <a:ext cx="45700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  <a:defRPr/>
            </a:pPr>
            <a:r>
              <a:rPr lang="en-US" altLang="ko-KR" sz="2200" b="1" dirty="0">
                <a:solidFill>
                  <a:srgbClr val="008000"/>
                </a:solidFill>
                <a:ea typeface="굴림" pitchFamily="50" charset="-127"/>
              </a:rPr>
              <a:t>NOUN</a:t>
            </a:r>
            <a:r>
              <a:rPr lang="en-US" altLang="ko-KR" sz="2200" b="1" dirty="0">
                <a:ea typeface="굴림" pitchFamily="50" charset="-127"/>
              </a:rPr>
              <a:t> 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smtClean="0">
                <a:ea typeface="나눔고딕"/>
                <a:cs typeface="나눔고딕"/>
              </a:rPr>
              <a:t>계절</a:t>
            </a:r>
            <a:r>
              <a:rPr lang="en-US" altLang="ko-KR" sz="2200" dirty="0" smtClean="0">
                <a:ea typeface="나눔고딕"/>
                <a:cs typeface="나눔고딕"/>
              </a:rPr>
              <a:t>	season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smtClean="0">
                <a:ea typeface="나눔고딕"/>
                <a:cs typeface="나눔고딕"/>
              </a:rPr>
              <a:t>꽃</a:t>
            </a:r>
            <a:r>
              <a:rPr lang="en-US" altLang="ko-KR" sz="2200" dirty="0" smtClean="0">
                <a:ea typeface="나눔고딕"/>
                <a:cs typeface="나눔고딕"/>
              </a:rPr>
              <a:t>		flower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smtClean="0">
                <a:ea typeface="나눔고딕"/>
                <a:cs typeface="나눔고딕"/>
              </a:rPr>
              <a:t>극장</a:t>
            </a:r>
            <a:r>
              <a:rPr lang="en-US" altLang="ko-KR" sz="2200" dirty="0" smtClean="0">
                <a:ea typeface="나눔고딕"/>
                <a:cs typeface="나눔고딕"/>
              </a:rPr>
              <a:t>	movie theater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smtClean="0">
                <a:ea typeface="나눔고딕"/>
                <a:cs typeface="나눔고딕"/>
              </a:rPr>
              <a:t>나라</a:t>
            </a:r>
            <a:r>
              <a:rPr lang="en-US" altLang="ko-KR" sz="2200" dirty="0" smtClean="0">
                <a:ea typeface="나눔고딕"/>
                <a:cs typeface="나눔고딕"/>
              </a:rPr>
              <a:t>	country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smtClean="0">
                <a:ea typeface="나눔고딕"/>
                <a:cs typeface="나눔고딕"/>
              </a:rPr>
              <a:t>내년</a:t>
            </a:r>
            <a:r>
              <a:rPr lang="en-US" altLang="ko-KR" sz="2200" dirty="0" smtClean="0">
                <a:ea typeface="나눔고딕"/>
                <a:cs typeface="나눔고딕"/>
              </a:rPr>
              <a:t>	next year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smtClean="0">
                <a:ea typeface="나눔고딕"/>
                <a:cs typeface="나눔고딕"/>
              </a:rPr>
              <a:t>다음</a:t>
            </a:r>
            <a:r>
              <a:rPr lang="en-US" altLang="ko-KR" sz="2200" dirty="0" smtClean="0">
                <a:ea typeface="나눔고딕"/>
                <a:cs typeface="나눔고딕"/>
              </a:rPr>
              <a:t>	next, following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smtClean="0">
                <a:ea typeface="나눔고딕"/>
                <a:cs typeface="나눔고딕"/>
              </a:rPr>
              <a:t>대학원</a:t>
            </a:r>
            <a:r>
              <a:rPr lang="en-US" altLang="ko-KR" sz="2200" dirty="0" smtClean="0">
                <a:ea typeface="나눔고딕"/>
                <a:cs typeface="나눔고딕"/>
              </a:rPr>
              <a:t>	graduate school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smtClean="0">
                <a:ea typeface="나눔고딕"/>
                <a:cs typeface="나눔고딕"/>
              </a:rPr>
              <a:t>방학</a:t>
            </a:r>
            <a:r>
              <a:rPr lang="en-US" altLang="ko-KR" sz="2200" dirty="0" smtClean="0">
                <a:ea typeface="나눔고딕"/>
                <a:cs typeface="나눔고딕"/>
              </a:rPr>
              <a:t>	school vacation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err="1" smtClean="0">
                <a:ea typeface="나눔고딕"/>
                <a:cs typeface="나눔고딕"/>
              </a:rPr>
              <a:t>브로드웨이</a:t>
            </a:r>
            <a:r>
              <a:rPr lang="ko-KR" altLang="en-US" sz="2200" dirty="0" smtClean="0">
                <a:ea typeface="나눔고딕"/>
                <a:cs typeface="나눔고딕"/>
              </a:rPr>
              <a:t> </a:t>
            </a:r>
            <a:r>
              <a:rPr lang="ko-KR" altLang="en-US" sz="2200" b="1" dirty="0" smtClean="0">
                <a:ea typeface="나눔고딕"/>
                <a:cs typeface="나눔고딕"/>
              </a:rPr>
              <a:t>극장  </a:t>
            </a:r>
            <a:r>
              <a:rPr lang="en-US" altLang="ko-KR" sz="2200" dirty="0" smtClean="0">
                <a:ea typeface="나눔고딕"/>
                <a:cs typeface="나눔고딕"/>
              </a:rPr>
              <a:t>Broadway </a:t>
            </a:r>
            <a:r>
              <a:rPr lang="en-US" altLang="ko-KR" sz="2200" b="1" dirty="0" smtClean="0">
                <a:ea typeface="나눔고딕"/>
                <a:cs typeface="나눔고딕"/>
              </a:rPr>
              <a:t>theater</a:t>
            </a:r>
          </a:p>
        </p:txBody>
      </p:sp>
      <p:pic>
        <p:nvPicPr>
          <p:cNvPr id="7" name="L7V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89" y="707191"/>
            <a:ext cx="511915" cy="4381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6200" y="1775729"/>
            <a:ext cx="3718166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  <a:defRPr/>
            </a:pPr>
            <a:r>
              <a:rPr lang="en-US" altLang="ko-KR" sz="2200" b="1" dirty="0" smtClean="0">
                <a:ea typeface="굴림" pitchFamily="50" charset="-127"/>
              </a:rPr>
              <a:t> </a:t>
            </a:r>
            <a:endParaRPr lang="en-US" altLang="ko-KR" sz="2200" b="1" dirty="0">
              <a:ea typeface="굴림" pitchFamily="50" charset="-127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smtClean="0">
                <a:ea typeface="나눔고딕"/>
                <a:cs typeface="나눔고딕"/>
              </a:rPr>
              <a:t>약속</a:t>
            </a:r>
            <a:r>
              <a:rPr lang="en-US" altLang="ko-KR" sz="2200" dirty="0" smtClean="0">
                <a:ea typeface="나눔고딕"/>
                <a:cs typeface="나눔고딕"/>
              </a:rPr>
              <a:t>	(1) engagement;</a:t>
            </a:r>
          </a:p>
          <a:p>
            <a:pPr latinLnBrk="1">
              <a:lnSpc>
                <a:spcPct val="150000"/>
              </a:lnSpc>
              <a:defRPr/>
            </a:pPr>
            <a:r>
              <a:rPr lang="en-US" altLang="ko-KR" sz="2200" dirty="0" smtClean="0">
                <a:ea typeface="나눔고딕"/>
                <a:cs typeface="나눔고딕"/>
              </a:rPr>
              <a:t>		(2) promise</a:t>
            </a:r>
            <a:endParaRPr lang="en-US" altLang="ko-KR" sz="2200" dirty="0">
              <a:ea typeface="나눔고딕"/>
              <a:cs typeface="나눔고딕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smtClean="0">
                <a:ea typeface="나눔고딕"/>
                <a:cs typeface="나눔고딕"/>
              </a:rPr>
              <a:t>액션 영화</a:t>
            </a:r>
            <a:r>
              <a:rPr lang="en-US" altLang="ko-KR" sz="2200" dirty="0" smtClean="0">
                <a:ea typeface="나눔고딕"/>
                <a:cs typeface="나눔고딕"/>
              </a:rPr>
              <a:t>	action movie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smtClean="0">
                <a:ea typeface="나눔고딕"/>
                <a:cs typeface="나눔고딕"/>
              </a:rPr>
              <a:t>여름</a:t>
            </a:r>
            <a:r>
              <a:rPr lang="en-US" altLang="ko-KR" sz="2200" dirty="0" smtClean="0">
                <a:ea typeface="나눔고딕"/>
                <a:cs typeface="나눔고딕"/>
              </a:rPr>
              <a:t>		summer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smtClean="0">
                <a:ea typeface="나눔고딕"/>
                <a:cs typeface="나눔고딕"/>
              </a:rPr>
              <a:t>여행</a:t>
            </a:r>
            <a:r>
              <a:rPr lang="en-US" altLang="ko-KR" sz="2200" dirty="0" smtClean="0">
                <a:ea typeface="나눔고딕"/>
                <a:cs typeface="나눔고딕"/>
              </a:rPr>
              <a:t>(</a:t>
            </a:r>
            <a:r>
              <a:rPr lang="ko-KR" altLang="en-US" sz="2200" dirty="0" smtClean="0">
                <a:ea typeface="나눔고딕"/>
                <a:cs typeface="나눔고딕"/>
              </a:rPr>
              <a:t>하다</a:t>
            </a:r>
            <a:r>
              <a:rPr lang="en-US" altLang="ko-KR" sz="2200" dirty="0" smtClean="0">
                <a:ea typeface="나눔고딕"/>
                <a:cs typeface="나눔고딕"/>
              </a:rPr>
              <a:t>)	travel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smtClean="0">
                <a:ea typeface="나눔고딕"/>
                <a:cs typeface="나눔고딕"/>
              </a:rPr>
              <a:t>영화</a:t>
            </a:r>
            <a:r>
              <a:rPr lang="en-US" altLang="ko-KR" sz="2200" dirty="0" smtClean="0">
                <a:ea typeface="나눔고딕"/>
                <a:cs typeface="나눔고딕"/>
              </a:rPr>
              <a:t>		movie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smtClean="0">
                <a:ea typeface="나눔고딕"/>
                <a:cs typeface="나눔고딕"/>
              </a:rPr>
              <a:t>이스트 홀</a:t>
            </a:r>
            <a:r>
              <a:rPr lang="en-US" altLang="ko-KR" sz="2200" dirty="0" smtClean="0">
                <a:ea typeface="나눔고딕"/>
                <a:cs typeface="나눔고딕"/>
              </a:rPr>
              <a:t>	East Hall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smtClean="0">
                <a:ea typeface="나눔고딕"/>
                <a:cs typeface="나눔고딕"/>
              </a:rPr>
              <a:t>코미디</a:t>
            </a:r>
            <a:r>
              <a:rPr lang="en-US" altLang="ko-KR" sz="2200" dirty="0" smtClean="0">
                <a:ea typeface="나눔고딕"/>
                <a:cs typeface="나눔고딕"/>
              </a:rPr>
              <a:t>		comedy</a:t>
            </a:r>
            <a:endParaRPr lang="en-US" altLang="ko-KR" sz="2200" dirty="0"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95811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3529198"/>
              </p:ext>
            </p:extLst>
          </p:nvPr>
        </p:nvGraphicFramePr>
        <p:xfrm>
          <a:off x="1000501" y="676211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6889" y="1497985"/>
            <a:ext cx="42444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  <a:defRPr/>
            </a:pPr>
            <a:r>
              <a:rPr lang="en-US" altLang="ko-KR" sz="2200" b="1" dirty="0" smtClean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  <a:endParaRPr lang="en-US" altLang="ko-KR" sz="2200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smtClean="0">
                <a:ea typeface="나눔고딕"/>
                <a:cs typeface="나눔고딕"/>
              </a:rPr>
              <a:t>받다</a:t>
            </a:r>
            <a:r>
              <a:rPr lang="en-US" altLang="ko-KR" sz="2200" dirty="0" smtClean="0">
                <a:ea typeface="나눔고딕"/>
                <a:cs typeface="나눔고딕"/>
              </a:rPr>
              <a:t>	to receive</a:t>
            </a:r>
          </a:p>
          <a:p>
            <a:pPr latinLnBrk="1">
              <a:lnSpc>
                <a:spcPct val="150000"/>
              </a:lnSpc>
              <a:defRPr/>
            </a:pPr>
            <a:endParaRPr lang="en-US" altLang="ko-KR" sz="2200" dirty="0">
              <a:ea typeface="나눔고딕"/>
              <a:cs typeface="나눔고딕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-US" altLang="ko-KR" sz="2200" b="1" dirty="0" smtClean="0">
                <a:solidFill>
                  <a:srgbClr val="008000"/>
                </a:solidFill>
                <a:ea typeface="나눔고딕"/>
                <a:cs typeface="나눔고딕"/>
              </a:rPr>
              <a:t>ADVERB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smtClean="0">
                <a:ea typeface="나눔고딕"/>
                <a:cs typeface="나눔고딕"/>
              </a:rPr>
              <a:t>아마</a:t>
            </a:r>
            <a:r>
              <a:rPr lang="en-US" altLang="ko-KR" sz="2200" dirty="0" smtClean="0">
                <a:ea typeface="나눔고딕"/>
                <a:cs typeface="나눔고딕"/>
              </a:rPr>
              <a:t>	probably, perhaps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smtClean="0">
                <a:ea typeface="나눔고딕"/>
                <a:cs typeface="나눔고딕"/>
              </a:rPr>
              <a:t>자주</a:t>
            </a:r>
            <a:r>
              <a:rPr lang="en-US" altLang="ko-KR" sz="2200" dirty="0" smtClean="0">
                <a:ea typeface="나눔고딕"/>
                <a:cs typeface="나눔고딕"/>
              </a:rPr>
              <a:t>	often, frequently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smtClean="0">
                <a:ea typeface="나눔고딕"/>
                <a:cs typeface="나눔고딕"/>
              </a:rPr>
              <a:t>정말</a:t>
            </a:r>
            <a:r>
              <a:rPr lang="en-US" altLang="ko-KR" sz="2200" dirty="0" smtClean="0">
                <a:ea typeface="나눔고딕"/>
                <a:cs typeface="나눔고딕"/>
              </a:rPr>
              <a:t>	really, truly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smtClean="0">
                <a:ea typeface="나눔고딕"/>
                <a:cs typeface="나눔고딕"/>
              </a:rPr>
              <a:t>참</a:t>
            </a:r>
            <a:r>
              <a:rPr lang="en-US" altLang="ko-KR" sz="2200" dirty="0" smtClean="0">
                <a:ea typeface="나눔고딕"/>
                <a:cs typeface="나눔고딕"/>
              </a:rPr>
              <a:t>		really, truly, by the way</a:t>
            </a:r>
          </a:p>
        </p:txBody>
      </p:sp>
      <p:pic>
        <p:nvPicPr>
          <p:cNvPr id="7" name="L7V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89" y="707191"/>
            <a:ext cx="511915" cy="4381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64580" y="1493629"/>
            <a:ext cx="42444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  <a:defRPr/>
            </a:pPr>
            <a:r>
              <a:rPr lang="en-US" altLang="ko-KR" sz="2200" b="1" dirty="0" smtClean="0">
                <a:solidFill>
                  <a:srgbClr val="008000"/>
                </a:solidFill>
                <a:ea typeface="나눔고딕"/>
                <a:cs typeface="나눔고딕"/>
              </a:rPr>
              <a:t>PRE-NOUN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smtClean="0">
                <a:ea typeface="나눔고딕"/>
                <a:cs typeface="나눔고딕"/>
              </a:rPr>
              <a:t>무슨</a:t>
            </a:r>
            <a:r>
              <a:rPr lang="en-US" altLang="ko-KR" sz="2200" dirty="0" smtClean="0">
                <a:ea typeface="나눔고딕"/>
                <a:cs typeface="나눔고딕"/>
              </a:rPr>
              <a:t>	what, what kind of 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2200" dirty="0" smtClean="0">
                <a:ea typeface="나눔고딕"/>
                <a:cs typeface="나눔고딕"/>
              </a:rPr>
              <a:t>어느</a:t>
            </a:r>
            <a:r>
              <a:rPr lang="en-US" altLang="ko-KR" sz="2200" dirty="0" smtClean="0">
                <a:ea typeface="나눔고딕"/>
                <a:cs typeface="나눔고딕"/>
              </a:rPr>
              <a:t>	which</a:t>
            </a:r>
          </a:p>
          <a:p>
            <a:pPr latinLnBrk="1">
              <a:lnSpc>
                <a:spcPct val="150000"/>
              </a:lnSpc>
              <a:defRPr/>
            </a:pPr>
            <a:endParaRPr lang="en-US" altLang="ko-KR" sz="2200" dirty="0" smtClean="0">
              <a:ea typeface="나눔고딕"/>
              <a:cs typeface="나눔고딕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en-US" altLang="ko-KR" sz="2200" b="1" dirty="0" smtClean="0">
                <a:solidFill>
                  <a:srgbClr val="008000"/>
                </a:solidFill>
                <a:ea typeface="나눔고딕"/>
                <a:cs typeface="나눔고딕"/>
              </a:rPr>
              <a:t>SUFFIX</a:t>
            </a:r>
          </a:p>
          <a:p>
            <a:pPr latinLnBrk="1">
              <a:lnSpc>
                <a:spcPct val="150000"/>
              </a:lnSpc>
              <a:defRPr/>
            </a:pPr>
            <a:r>
              <a:rPr lang="ko-KR" altLang="ko-KR" sz="2200" dirty="0" smtClean="0">
                <a:ea typeface="나눔고딕"/>
                <a:cs typeface="나눔고딕"/>
              </a:rPr>
              <a:t>~</a:t>
            </a:r>
            <a:r>
              <a:rPr lang="en-US" altLang="ko-KR" sz="2200" dirty="0" smtClean="0">
                <a:ea typeface="나눔고딕"/>
                <a:cs typeface="나눔고딕"/>
              </a:rPr>
              <a:t>(</a:t>
            </a:r>
            <a:r>
              <a:rPr lang="ko-KR" altLang="en-US" sz="2200" dirty="0" smtClean="0">
                <a:ea typeface="나눔고딕"/>
                <a:cs typeface="나눔고딕"/>
              </a:rPr>
              <a:t>으</a:t>
            </a:r>
            <a:r>
              <a:rPr lang="en-US" altLang="ko-KR" sz="2200" dirty="0" smtClean="0">
                <a:ea typeface="나눔고딕"/>
                <a:cs typeface="나눔고딕"/>
              </a:rPr>
              <a:t>)</a:t>
            </a:r>
            <a:r>
              <a:rPr lang="ko-KR" altLang="en-US" sz="2200" dirty="0" smtClean="0">
                <a:ea typeface="나눔고딕"/>
                <a:cs typeface="나눔고딕"/>
              </a:rPr>
              <a:t>ㄹ 거예요</a:t>
            </a:r>
            <a:r>
              <a:rPr lang="en-US" altLang="ko-KR" sz="2200" dirty="0" smtClean="0">
                <a:ea typeface="나눔고딕"/>
                <a:cs typeface="나눔고딕"/>
              </a:rPr>
              <a:t>	probability</a:t>
            </a:r>
          </a:p>
        </p:txBody>
      </p:sp>
    </p:spTree>
    <p:extLst>
      <p:ext uri="{BB962C8B-B14F-4D97-AF65-F5344CB8AC3E}">
        <p14:creationId xmlns:p14="http://schemas.microsoft.com/office/powerpoint/2010/main" val="14766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3529589"/>
              </p:ext>
            </p:extLst>
          </p:nvPr>
        </p:nvGraphicFramePr>
        <p:xfrm>
          <a:off x="1000501" y="676211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7865" y="1343353"/>
            <a:ext cx="464833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sz="2000" b="1" dirty="0">
                <a:solidFill>
                  <a:srgbClr val="008000"/>
                </a:solidFill>
                <a:ea typeface="굴림" pitchFamily="50" charset="-127"/>
              </a:rPr>
              <a:t>NOUN</a:t>
            </a:r>
            <a:r>
              <a:rPr lang="en-US" altLang="ko-KR" sz="2000" b="1" dirty="0">
                <a:ea typeface="굴림" pitchFamily="50" charset="-127"/>
              </a:rPr>
              <a:t> 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계절</a:t>
            </a:r>
            <a:r>
              <a:rPr lang="en-US" altLang="ko-KR" sz="2000" dirty="0" smtClean="0">
                <a:ea typeface="나눔고딕"/>
                <a:cs typeface="나눔고딕"/>
              </a:rPr>
              <a:t>	season</a:t>
            </a:r>
            <a:r>
              <a:rPr lang="en-US" altLang="ko-KR" sz="2000" dirty="0"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ea typeface="나눔고딕"/>
                <a:cs typeface="나눔고딕"/>
              </a:rPr>
              <a:t>        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꽃</a:t>
            </a:r>
            <a:r>
              <a:rPr lang="en-US" altLang="ko-KR" sz="2000" dirty="0" smtClean="0">
                <a:ea typeface="나눔고딕"/>
                <a:cs typeface="나눔고딕"/>
              </a:rPr>
              <a:t>  flower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극장</a:t>
            </a:r>
            <a:r>
              <a:rPr lang="en-US" altLang="ko-KR" sz="2000" dirty="0" smtClean="0">
                <a:ea typeface="나눔고딕"/>
                <a:cs typeface="나눔고딕"/>
              </a:rPr>
              <a:t>	movie theater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나라</a:t>
            </a:r>
            <a:r>
              <a:rPr lang="en-US" altLang="ko-KR" sz="2000" dirty="0" smtClean="0">
                <a:ea typeface="나눔고딕"/>
                <a:cs typeface="나눔고딕"/>
              </a:rPr>
              <a:t>	country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내년</a:t>
            </a:r>
            <a:r>
              <a:rPr lang="en-US" altLang="ko-KR" sz="2000" dirty="0" smtClean="0">
                <a:ea typeface="나눔고딕"/>
                <a:cs typeface="나눔고딕"/>
              </a:rPr>
              <a:t>	next year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다음</a:t>
            </a:r>
            <a:r>
              <a:rPr lang="en-US" altLang="ko-KR" sz="2000" dirty="0" smtClean="0">
                <a:ea typeface="나눔고딕"/>
                <a:cs typeface="나눔고딕"/>
              </a:rPr>
              <a:t>	next, following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대학원</a:t>
            </a:r>
            <a:r>
              <a:rPr lang="en-US" altLang="ko-KR" sz="2000" dirty="0" smtClean="0">
                <a:ea typeface="나눔고딕"/>
                <a:cs typeface="나눔고딕"/>
              </a:rPr>
              <a:t>	graduate school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방학</a:t>
            </a:r>
            <a:r>
              <a:rPr lang="en-US" altLang="ko-KR" sz="2000" dirty="0" smtClean="0">
                <a:ea typeface="나눔고딕"/>
                <a:cs typeface="나눔고딕"/>
              </a:rPr>
              <a:t>	school vacation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브로드웨이 극장</a:t>
            </a:r>
            <a:r>
              <a:rPr lang="en-US" altLang="ko-KR" sz="2000" dirty="0" smtClean="0">
                <a:ea typeface="나눔고딕"/>
                <a:cs typeface="나눔고딕"/>
              </a:rPr>
              <a:t>	Broadway theater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약속</a:t>
            </a:r>
            <a:r>
              <a:rPr lang="en-US" altLang="ko-KR" sz="2000" dirty="0" smtClean="0">
                <a:ea typeface="나눔고딕"/>
                <a:cs typeface="나눔고딕"/>
              </a:rPr>
              <a:t>	(1) engagement; (2) promise</a:t>
            </a:r>
            <a:endParaRPr lang="en-US" altLang="ko-KR" sz="2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액션 </a:t>
            </a:r>
            <a:r>
              <a:rPr lang="ko-KR" altLang="en-US" sz="2000" b="1" dirty="0" smtClean="0">
                <a:ea typeface="나눔고딕"/>
                <a:cs typeface="나눔고딕"/>
              </a:rPr>
              <a:t>영화</a:t>
            </a:r>
            <a:r>
              <a:rPr lang="en-US" altLang="ko-KR" sz="2000" dirty="0" smtClean="0">
                <a:ea typeface="나눔고딕"/>
                <a:cs typeface="나눔고딕"/>
              </a:rPr>
              <a:t> action </a:t>
            </a:r>
            <a:r>
              <a:rPr lang="en-US" altLang="ko-KR" sz="2000" b="1" dirty="0" smtClean="0">
                <a:ea typeface="나눔고딕"/>
                <a:cs typeface="나눔고딕"/>
              </a:rPr>
              <a:t>movie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여름</a:t>
            </a:r>
            <a:r>
              <a:rPr lang="en-US" altLang="ko-KR" sz="2000" dirty="0"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ea typeface="나눔고딕"/>
                <a:cs typeface="나눔고딕"/>
              </a:rPr>
              <a:t>summer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여행</a:t>
            </a:r>
            <a:r>
              <a:rPr lang="en-US" altLang="ko-KR" sz="2000" dirty="0" smtClean="0"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ea typeface="나눔고딕"/>
                <a:cs typeface="나눔고딕"/>
              </a:rPr>
              <a:t>하다</a:t>
            </a:r>
            <a:r>
              <a:rPr lang="en-US" altLang="ko-KR" sz="2000" dirty="0" smtClean="0">
                <a:ea typeface="나눔고딕"/>
                <a:cs typeface="나눔고딕"/>
              </a:rPr>
              <a:t>)</a:t>
            </a:r>
            <a:r>
              <a:rPr lang="en-US" altLang="ko-KR" sz="2000" dirty="0"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ea typeface="나눔고딕"/>
                <a:cs typeface="나눔고딕"/>
              </a:rPr>
              <a:t>travel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영화</a:t>
            </a:r>
            <a:r>
              <a:rPr lang="en-US" altLang="ko-KR" sz="2000" dirty="0" smtClean="0">
                <a:ea typeface="나눔고딕"/>
                <a:cs typeface="나눔고딕"/>
              </a:rPr>
              <a:t> movie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이스트 홀</a:t>
            </a:r>
            <a:r>
              <a:rPr lang="en-US" altLang="ko-KR" sz="2000" dirty="0"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ea typeface="나눔고딕"/>
                <a:cs typeface="나눔고딕"/>
              </a:rPr>
              <a:t> East Hall       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코미디</a:t>
            </a:r>
            <a:r>
              <a:rPr lang="en-US" altLang="ko-KR" sz="2000" dirty="0" smtClean="0">
                <a:ea typeface="나눔고딕"/>
                <a:cs typeface="나눔고딕"/>
              </a:rPr>
              <a:t> comedy</a:t>
            </a:r>
            <a:endParaRPr lang="en-US" altLang="ko-KR" sz="2000" dirty="0"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81696" y="1354292"/>
            <a:ext cx="42444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sz="2000" b="1" dirty="0" smtClean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  <a:endParaRPr lang="en-US" altLang="ko-KR" sz="2000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받다</a:t>
            </a:r>
            <a:r>
              <a:rPr lang="en-US" altLang="ko-KR" sz="2000" dirty="0" smtClean="0">
                <a:ea typeface="나눔고딕"/>
                <a:cs typeface="나눔고딕"/>
              </a:rPr>
              <a:t>	</a:t>
            </a:r>
            <a:r>
              <a:rPr lang="en-US" altLang="ko-KR" sz="2000" dirty="0"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ea typeface="나눔고딕"/>
                <a:cs typeface="나눔고딕"/>
              </a:rPr>
              <a:t>to receive</a:t>
            </a:r>
          </a:p>
          <a:p>
            <a:pPr latinLnBrk="1">
              <a:defRPr/>
            </a:pPr>
            <a:endParaRPr lang="en-US" altLang="ko-KR" sz="2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2000" b="1" dirty="0" smtClean="0">
                <a:solidFill>
                  <a:srgbClr val="008000"/>
                </a:solidFill>
                <a:ea typeface="나눔고딕"/>
                <a:cs typeface="나눔고딕"/>
              </a:rPr>
              <a:t>ADVERB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아마</a:t>
            </a:r>
            <a:r>
              <a:rPr lang="en-US" altLang="ko-KR" sz="2000" dirty="0" smtClean="0">
                <a:ea typeface="나눔고딕"/>
                <a:cs typeface="나눔고딕"/>
              </a:rPr>
              <a:t>	</a:t>
            </a:r>
            <a:r>
              <a:rPr lang="en-US" altLang="ko-KR" sz="2000" dirty="0"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ea typeface="나눔고딕"/>
                <a:cs typeface="나눔고딕"/>
              </a:rPr>
              <a:t>probably, perhaps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자주</a:t>
            </a:r>
            <a:r>
              <a:rPr lang="en-US" altLang="ko-KR" sz="2000" dirty="0" smtClean="0">
                <a:ea typeface="나눔고딕"/>
                <a:cs typeface="나눔고딕"/>
              </a:rPr>
              <a:t>	</a:t>
            </a:r>
            <a:r>
              <a:rPr lang="en-US" altLang="ko-KR" sz="2000" dirty="0"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ea typeface="나눔고딕"/>
                <a:cs typeface="나눔고딕"/>
              </a:rPr>
              <a:t>often, frequently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정말</a:t>
            </a:r>
            <a:r>
              <a:rPr lang="en-US" altLang="ko-KR" sz="2000" dirty="0" smtClean="0">
                <a:ea typeface="나눔고딕"/>
                <a:cs typeface="나눔고딕"/>
              </a:rPr>
              <a:t>	</a:t>
            </a:r>
            <a:r>
              <a:rPr lang="en-US" altLang="ko-KR" sz="2000" dirty="0"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ea typeface="나눔고딕"/>
                <a:cs typeface="나눔고딕"/>
              </a:rPr>
              <a:t>really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참</a:t>
            </a:r>
            <a:r>
              <a:rPr lang="en-US" altLang="ko-KR" sz="2000" dirty="0"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ea typeface="나눔고딕"/>
                <a:cs typeface="나눔고딕"/>
              </a:rPr>
              <a:t>by the way</a:t>
            </a:r>
          </a:p>
          <a:p>
            <a:pPr latinLnBrk="1">
              <a:defRPr/>
            </a:pPr>
            <a:endParaRPr lang="en-US" altLang="ko-KR" sz="2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2000" b="1" dirty="0" smtClean="0">
                <a:solidFill>
                  <a:srgbClr val="008000"/>
                </a:solidFill>
                <a:ea typeface="나눔고딕"/>
                <a:cs typeface="나눔고딕"/>
              </a:rPr>
              <a:t>PRE-NOUN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무슨</a:t>
            </a:r>
            <a:r>
              <a:rPr lang="en-US" altLang="ko-KR" sz="2000" dirty="0" smtClean="0">
                <a:ea typeface="나눔고딕"/>
                <a:cs typeface="나눔고딕"/>
              </a:rPr>
              <a:t>	 what, what kind of 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어느</a:t>
            </a:r>
            <a:r>
              <a:rPr lang="en-US" altLang="ko-KR" sz="2000" dirty="0" smtClean="0">
                <a:ea typeface="나눔고딕"/>
                <a:cs typeface="나눔고딕"/>
              </a:rPr>
              <a:t>	 which</a:t>
            </a:r>
          </a:p>
          <a:p>
            <a:pPr latinLnBrk="1">
              <a:defRPr/>
            </a:pPr>
            <a:endParaRPr lang="en-US" altLang="ko-KR" sz="2000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2000" b="1" dirty="0" smtClean="0">
                <a:solidFill>
                  <a:srgbClr val="008000"/>
                </a:solidFill>
                <a:ea typeface="나눔고딕"/>
                <a:cs typeface="나눔고딕"/>
              </a:rPr>
              <a:t>SUFFIX</a:t>
            </a:r>
          </a:p>
          <a:p>
            <a:pPr latinLnBrk="1">
              <a:defRPr/>
            </a:pPr>
            <a:r>
              <a:rPr lang="ko-KR" altLang="ko-KR" sz="2000" dirty="0" smtClean="0">
                <a:ea typeface="나눔고딕"/>
                <a:cs typeface="나눔고딕"/>
              </a:rPr>
              <a:t>~</a:t>
            </a:r>
            <a:r>
              <a:rPr lang="en-US" altLang="ko-KR" sz="2000" dirty="0" smtClean="0"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ea typeface="나눔고딕"/>
                <a:cs typeface="나눔고딕"/>
              </a:rPr>
              <a:t>으</a:t>
            </a:r>
            <a:r>
              <a:rPr lang="en-US" altLang="ko-KR" sz="2000" dirty="0" smtClean="0">
                <a:ea typeface="나눔고딕"/>
                <a:cs typeface="나눔고딕"/>
              </a:rPr>
              <a:t>)</a:t>
            </a:r>
            <a:r>
              <a:rPr lang="ko-KR" altLang="en-US" sz="2000" dirty="0" smtClean="0">
                <a:ea typeface="나눔고딕"/>
                <a:cs typeface="나눔고딕"/>
              </a:rPr>
              <a:t>ㄹ 거예요</a:t>
            </a:r>
            <a:r>
              <a:rPr lang="en-US" altLang="ko-KR" sz="2000" dirty="0" smtClean="0">
                <a:ea typeface="나눔고딕"/>
                <a:cs typeface="나눔고딕"/>
              </a:rPr>
              <a:t> probability</a:t>
            </a:r>
          </a:p>
        </p:txBody>
      </p:sp>
      <p:pic>
        <p:nvPicPr>
          <p:cNvPr id="7" name="L7V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89" y="707191"/>
            <a:ext cx="511915" cy="43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3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5932364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친구하고 영화 볼 거예요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1746" y="1556071"/>
            <a:ext cx="8607050" cy="5221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리사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씨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어제 경제학 시험 잘 봤어요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잘 봤어요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2200" b="1" dirty="0" smtClean="0">
              <a:solidFill>
                <a:srgbClr val="0070C0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980"/>
              </a:lnSpc>
            </a:pP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그런데 시험이 조금 어려웠어요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참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스티브 씨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이번 주말에 약속 있으세요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아니요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없어요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저는 친구하고 영화 볼 거예요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스티브 씨도 같이 가요</a:t>
            </a:r>
            <a:r>
              <a:rPr lang="en-US" altLang="ko-KR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무슨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영화 볼 거예요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액션 영화요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그럼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같이 가요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보통 어느 극장에 자주 가세요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브로드웨이 극장에 자주 가요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.</a:t>
            </a:r>
          </a:p>
        </p:txBody>
      </p:sp>
      <p:pic>
        <p:nvPicPr>
          <p:cNvPr id="2" name="L7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6" y="698796"/>
            <a:ext cx="542892" cy="4646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746" y="1308231"/>
            <a:ext cx="466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(Steve and Lisa talk about their weekend plans.)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 descr="BL7_CO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1"/>
          <a:stretch/>
        </p:blipFill>
        <p:spPr>
          <a:xfrm>
            <a:off x="6461769" y="1416661"/>
            <a:ext cx="2428607" cy="16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5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6108563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친구하고 영화 볼 거예요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1746" y="1556071"/>
            <a:ext cx="8607050" cy="5221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리사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씨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어제 경제학 시험 잘 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______?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잘 봤어요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2200" b="1" dirty="0" smtClean="0">
              <a:solidFill>
                <a:srgbClr val="0070C0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980"/>
              </a:lnSpc>
            </a:pP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그런데 시험이 조금 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______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참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스티브 씨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이번 주말에 약속 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______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아니요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없어요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저는 친구하고 영화 볼 거예요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스티브 씨도 같이 가요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무슨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영화 볼 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______?</a:t>
            </a:r>
            <a:endParaRPr lang="en-US" altLang="ko-KR" sz="22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액션 영화요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그럼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같이 가요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보통 어느 극장에 자주 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______?</a:t>
            </a:r>
            <a:endParaRPr lang="en-US" altLang="ko-KR" sz="22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브로드웨이 극장에 자주 가요</a:t>
            </a:r>
            <a:r>
              <a:rPr lang="en-US" altLang="ko-KR" sz="2200" b="1" dirty="0" smtClean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.</a:t>
            </a:r>
          </a:p>
        </p:txBody>
      </p:sp>
      <p:pic>
        <p:nvPicPr>
          <p:cNvPr id="2" name="L7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6" y="698796"/>
            <a:ext cx="542892" cy="4646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746" y="1308231"/>
            <a:ext cx="466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(Steve and Lisa talk about their weekend plans.)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 descr="BL7_CO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1"/>
          <a:stretch/>
        </p:blipFill>
        <p:spPr>
          <a:xfrm>
            <a:off x="6461769" y="1416661"/>
            <a:ext cx="2428607" cy="16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5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6660895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 descr="chaykppang 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030" y="3283786"/>
            <a:ext cx="2885719" cy="26196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1635" y="19361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7072" y="1570992"/>
            <a:ext cx="8434509" cy="1186149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73" y="1613028"/>
            <a:ext cx="7961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rgbClr val="FF0080"/>
                </a:solidFill>
                <a:ea typeface="나눔고딕"/>
                <a:cs typeface="나눔고딕"/>
              </a:rPr>
              <a:t>참</a:t>
            </a:r>
            <a:r>
              <a:rPr lang="en-US" altLang="ko-KR" dirty="0">
                <a:solidFill>
                  <a:srgbClr val="FF0080"/>
                </a:solidFill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solidFill>
                  <a:srgbClr val="FF0080"/>
                </a:solidFill>
                <a:ea typeface="나눔고딕"/>
                <a:cs typeface="나눔고딕"/>
              </a:rPr>
              <a:t>‘by </a:t>
            </a:r>
            <a:r>
              <a:rPr lang="en-US" altLang="ko-KR" sz="2400" dirty="0">
                <a:solidFill>
                  <a:srgbClr val="FF0080"/>
                </a:solidFill>
                <a:ea typeface="나눔고딕"/>
                <a:cs typeface="나눔고딕"/>
              </a:rPr>
              <a:t>the way’ </a:t>
            </a:r>
            <a:r>
              <a:rPr lang="en-US" altLang="ko-KR" sz="2400" dirty="0">
                <a:ea typeface="나눔고딕"/>
                <a:cs typeface="나눔고딕"/>
              </a:rPr>
              <a:t>is often used when one comes to remember something to say. </a:t>
            </a:r>
            <a:r>
              <a:rPr lang="en-US" altLang="ko-KR" sz="2400" dirty="0" smtClean="0">
                <a:ea typeface="나눔고딕"/>
                <a:cs typeface="나눔고딕"/>
              </a:rPr>
              <a:t>The </a:t>
            </a:r>
            <a:r>
              <a:rPr lang="en-US" altLang="ko-KR" sz="2400" dirty="0">
                <a:ea typeface="나눔고딕"/>
                <a:cs typeface="나눔고딕"/>
              </a:rPr>
              <a:t>literal meaning 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is 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‘</a:t>
            </a:r>
            <a:r>
              <a:rPr lang="en-US" altLang="ko-KR" sz="2400" dirty="0" smtClean="0">
                <a:solidFill>
                  <a:srgbClr val="0080FF"/>
                </a:solidFill>
                <a:ea typeface="나눔고딕"/>
                <a:cs typeface="나눔고딕"/>
              </a:rPr>
              <a:t>really</a:t>
            </a:r>
            <a:r>
              <a:rPr lang="en-US" altLang="ko-KR" sz="2400" dirty="0">
                <a:solidFill>
                  <a:srgbClr val="0080FF"/>
                </a:solidFill>
                <a:ea typeface="나눔고딕"/>
                <a:cs typeface="나눔고딕"/>
              </a:rPr>
              <a:t>, </a:t>
            </a:r>
            <a:r>
              <a:rPr lang="en-US" altLang="ko-KR" sz="2400" dirty="0" smtClean="0">
                <a:solidFill>
                  <a:srgbClr val="0080FF"/>
                </a:solidFill>
                <a:ea typeface="나눔고딕"/>
                <a:cs typeface="나눔고딕"/>
              </a:rPr>
              <a:t>truly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.’ </a:t>
            </a:r>
            <a:endParaRPr lang="en-US" sz="24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1493" y="3516129"/>
            <a:ext cx="5110537" cy="2110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80"/>
              </a:lnSpc>
            </a:pPr>
            <a:r>
              <a:rPr lang="en-US" sz="2400" dirty="0" smtClean="0">
                <a:ea typeface="나눔고딕"/>
                <a:cs typeface="나눔고딕"/>
              </a:rPr>
              <a:t>A: 	</a:t>
            </a:r>
            <a:r>
              <a:rPr lang="ko-KR" altLang="en-US" sz="2400" dirty="0" smtClean="0">
                <a:ea typeface="나눔고딕"/>
                <a:cs typeface="나눔고딕"/>
              </a:rPr>
              <a:t>한국어 수업이 어때요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en-US" sz="2400" dirty="0" smtClean="0">
                <a:ea typeface="나눔고딕"/>
                <a:cs typeface="나눔고딕"/>
              </a:rPr>
              <a:t>B: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	</a:t>
            </a:r>
            <a:r>
              <a:rPr lang="ko-KR" altLang="en-US" sz="2400" dirty="0" smtClean="0">
                <a:ea typeface="나눔고딕"/>
                <a:cs typeface="나눔고딕"/>
              </a:rPr>
              <a:t>재미있어요</a:t>
            </a:r>
            <a:r>
              <a:rPr lang="en-US" altLang="ko-KR" sz="2400" dirty="0" smtClean="0"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ea typeface="나눔고딕"/>
                <a:cs typeface="나눔고딕"/>
              </a:rPr>
              <a:t> 선생님도 </a:t>
            </a:r>
            <a:r>
              <a:rPr lang="ko-KR" altLang="en-US" sz="2400" dirty="0" smtClean="0">
                <a:solidFill>
                  <a:srgbClr val="0080FF"/>
                </a:solidFill>
                <a:ea typeface="나눔고딕"/>
                <a:cs typeface="나눔고딕"/>
              </a:rPr>
              <a:t>참</a:t>
            </a:r>
            <a:r>
              <a:rPr lang="ko-KR" altLang="en-US" sz="2400" dirty="0" smtClean="0">
                <a:ea typeface="나눔고딕"/>
                <a:cs typeface="나눔고딕"/>
              </a:rPr>
              <a:t> 좋으세요</a:t>
            </a:r>
            <a:r>
              <a:rPr lang="en-US" altLang="ko-KR" sz="2400" dirty="0" smtClean="0"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en-US" sz="2400" dirty="0">
                <a:ea typeface="나눔고딕"/>
                <a:cs typeface="나눔고딕"/>
              </a:rPr>
              <a:t>	</a:t>
            </a:r>
            <a:r>
              <a:rPr lang="ko-KR" altLang="en-US" sz="2400" dirty="0" smtClean="0">
                <a:solidFill>
                  <a:srgbClr val="FF0080"/>
                </a:solidFill>
                <a:ea typeface="나눔고딕"/>
                <a:cs typeface="나눔고딕"/>
              </a:rPr>
              <a:t>참</a:t>
            </a:r>
            <a:r>
              <a:rPr lang="en-US" altLang="ko-KR" sz="2400" dirty="0" smtClean="0"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ea typeface="나눔고딕"/>
                <a:cs typeface="나눔고딕"/>
              </a:rPr>
              <a:t> 책 사러 서점에 같이 가요</a:t>
            </a:r>
            <a:r>
              <a:rPr lang="en-US" altLang="ko-KR" sz="2400" dirty="0" smtClean="0"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en-US" altLang="ko-KR" sz="2400" dirty="0" smtClean="0">
                <a:ea typeface="나눔고딕"/>
                <a:cs typeface="나눔고딕"/>
              </a:rPr>
              <a:t>	</a:t>
            </a:r>
            <a:r>
              <a:rPr lang="ko-KR" altLang="en-US" sz="2400" dirty="0" smtClean="0">
                <a:ea typeface="나눔고딕"/>
                <a:cs typeface="나눔고딕"/>
              </a:rPr>
              <a:t>내일 숙제가 있어요</a:t>
            </a:r>
            <a:r>
              <a:rPr lang="en-US" altLang="ko-KR" sz="2400" dirty="0" smtClean="0">
                <a:ea typeface="나눔고딕"/>
                <a:cs typeface="나눔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002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4948</TotalTime>
  <Words>899</Words>
  <Application>Microsoft Office PowerPoint</Application>
  <PresentationFormat>On-screen Show (4:3)</PresentationFormat>
  <Paragraphs>332</Paragraphs>
  <Slides>29</Slides>
  <Notes>9</Notes>
  <HiddenSlides>0</HiddenSlides>
  <MMClips>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맑은 고딕</vt:lpstr>
      <vt:lpstr>Arial</vt:lpstr>
      <vt:lpstr>Arial Black</vt:lpstr>
      <vt:lpstr>Calibri</vt:lpstr>
      <vt:lpstr>굴림</vt:lpstr>
      <vt:lpstr>Tahoma</vt:lpstr>
      <vt:lpstr>Wingdings</vt:lpstr>
      <vt:lpstr>나눔고딕</vt:lpstr>
      <vt:lpstr>Office Theme</vt:lpstr>
      <vt:lpstr>PowerPoint Presentation</vt:lpstr>
      <vt:lpstr>7과  주말 [The Weekend]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5과  서점에서 [At the Bookstore]</dc:title>
  <dc:creator>Jee Hyun Lee</dc:creator>
  <cp:lastModifiedBy>Wonhee Lee</cp:lastModifiedBy>
  <cp:revision>167</cp:revision>
  <dcterms:created xsi:type="dcterms:W3CDTF">2016-08-08T15:57:00Z</dcterms:created>
  <dcterms:modified xsi:type="dcterms:W3CDTF">2018-11-01T01:42:50Z</dcterms:modified>
</cp:coreProperties>
</file>